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8"/>
  </p:notesMasterIdLst>
  <p:handoutMasterIdLst>
    <p:handoutMasterId r:id="rId29"/>
  </p:handoutMasterIdLst>
  <p:sldIdLst>
    <p:sldId id="280" r:id="rId2"/>
    <p:sldId id="285" r:id="rId3"/>
    <p:sldId id="286" r:id="rId4"/>
    <p:sldId id="282" r:id="rId5"/>
    <p:sldId id="283" r:id="rId6"/>
    <p:sldId id="277" r:id="rId7"/>
    <p:sldId id="290" r:id="rId8"/>
    <p:sldId id="278" r:id="rId9"/>
    <p:sldId id="279" r:id="rId10"/>
    <p:sldId id="284" r:id="rId11"/>
    <p:sldId id="276" r:id="rId12"/>
    <p:sldId id="271" r:id="rId13"/>
    <p:sldId id="272" r:id="rId14"/>
    <p:sldId id="273" r:id="rId15"/>
    <p:sldId id="274" r:id="rId16"/>
    <p:sldId id="275" r:id="rId17"/>
    <p:sldId id="270" r:id="rId18"/>
    <p:sldId id="264" r:id="rId19"/>
    <p:sldId id="265" r:id="rId20"/>
    <p:sldId id="266" r:id="rId21"/>
    <p:sldId id="267" r:id="rId22"/>
    <p:sldId id="268" r:id="rId23"/>
    <p:sldId id="269" r:id="rId24"/>
    <p:sldId id="288" r:id="rId25"/>
    <p:sldId id="289" r:id="rId26"/>
    <p:sldId id="287" r:id="rId27"/>
  </p:sldIdLst>
  <p:sldSz cx="9144000" cy="6858000" type="screen4x3"/>
  <p:notesSz cx="6942138" cy="9120188"/>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496">
          <p15:clr>
            <a:srgbClr val="A4A3A4"/>
          </p15:clr>
        </p15:guide>
        <p15:guide id="2" pos="2832">
          <p15:clr>
            <a:srgbClr val="A4A3A4"/>
          </p15:clr>
        </p15:guide>
      </p15:sldGuideLst>
    </p:ext>
    <p:ext uri="{2D200454-40CA-4A62-9FC3-DE9A4176ACB9}">
      <p15:notesGuideLst xmlns:p15="http://schemas.microsoft.com/office/powerpoint/2012/main">
        <p15:guide id="1" orient="horz" pos="2872">
          <p15:clr>
            <a:srgbClr val="A4A3A4"/>
          </p15:clr>
        </p15:guide>
        <p15:guide id="2" pos="218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E4E4E4"/>
    <a:srgbClr val="5E8AB4"/>
    <a:srgbClr val="FFC000"/>
    <a:srgbClr val="B42819"/>
    <a:srgbClr val="000000"/>
    <a:srgbClr val="B45219"/>
    <a:srgbClr val="F1662F"/>
    <a:srgbClr val="F05030"/>
    <a:srgbClr val="C8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01" autoAdjust="0"/>
    <p:restoredTop sz="86249" autoAdjust="0"/>
  </p:normalViewPr>
  <p:slideViewPr>
    <p:cSldViewPr snapToObjects="1">
      <p:cViewPr varScale="1">
        <p:scale>
          <a:sx n="64" d="100"/>
          <a:sy n="64" d="100"/>
        </p:scale>
        <p:origin x="1764" y="66"/>
      </p:cViewPr>
      <p:guideLst>
        <p:guide orient="horz" pos="2496"/>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p:scale>
          <a:sx n="100" d="100"/>
          <a:sy n="100" d="100"/>
        </p:scale>
        <p:origin x="-840" y="1380"/>
      </p:cViewPr>
      <p:guideLst>
        <p:guide orient="horz" pos="2872"/>
        <p:guide pos="2186"/>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059113" y="8688388"/>
            <a:ext cx="828675" cy="279400"/>
          </a:xfrm>
          <a:prstGeom prst="rect">
            <a:avLst/>
          </a:prstGeom>
          <a:noFill/>
          <a:ln w="12700">
            <a:noFill/>
            <a:miter lim="800000"/>
            <a:headEnd/>
            <a:tailEnd/>
          </a:ln>
          <a:effectLst/>
        </p:spPr>
        <p:txBody>
          <a:bodyPr wrap="none" lIns="97399" tIns="49587" rIns="97399" bIns="49587">
            <a:spAutoFit/>
          </a:bodyPr>
          <a:lstStyle/>
          <a:p>
            <a:pPr algn="ctr" defTabSz="969963" eaLnBrk="0" hangingPunct="0">
              <a:lnSpc>
                <a:spcPct val="90000"/>
              </a:lnSpc>
              <a:defRPr/>
            </a:pPr>
            <a:r>
              <a:rPr lang="en-US" sz="1200" b="0">
                <a:latin typeface="Arial" charset="0"/>
                <a:cs typeface="+mn-cs"/>
              </a:rPr>
              <a:t>Page </a:t>
            </a:r>
            <a:fld id="{0B12A07F-C5AA-4CB5-885B-97672DA845D1}" type="slidenum">
              <a:rPr lang="en-US" sz="1200" b="0">
                <a:latin typeface="Arial" charset="0"/>
                <a:cs typeface="+mn-cs"/>
              </a:rPr>
              <a:pPr algn="ctr" defTabSz="969963" eaLnBrk="0" hangingPunct="0">
                <a:lnSpc>
                  <a:spcPct val="90000"/>
                </a:lnSpc>
                <a:defRPr/>
              </a:pPr>
              <a:t>‹#›</a:t>
            </a:fld>
            <a:endParaRPr lang="en-US" sz="1200" b="0">
              <a:latin typeface="Arial" charset="0"/>
              <a:cs typeface="+mn-cs"/>
            </a:endParaRPr>
          </a:p>
        </p:txBody>
      </p:sp>
    </p:spTree>
    <p:extLst>
      <p:ext uri="{BB962C8B-B14F-4D97-AF65-F5344CB8AC3E}">
        <p14:creationId xmlns:p14="http://schemas.microsoft.com/office/powerpoint/2010/main" val="1832739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059113" y="8688388"/>
            <a:ext cx="828675" cy="279400"/>
          </a:xfrm>
          <a:prstGeom prst="rect">
            <a:avLst/>
          </a:prstGeom>
          <a:noFill/>
          <a:ln w="12700">
            <a:noFill/>
            <a:miter lim="800000"/>
            <a:headEnd/>
            <a:tailEnd/>
          </a:ln>
          <a:effectLst/>
        </p:spPr>
        <p:txBody>
          <a:bodyPr wrap="none" lIns="97399" tIns="49587" rIns="97399" bIns="49587">
            <a:spAutoFit/>
          </a:bodyPr>
          <a:lstStyle/>
          <a:p>
            <a:pPr algn="ctr" defTabSz="969963" eaLnBrk="0" hangingPunct="0">
              <a:lnSpc>
                <a:spcPct val="90000"/>
              </a:lnSpc>
              <a:defRPr/>
            </a:pPr>
            <a:r>
              <a:rPr lang="en-US" sz="1200" b="0">
                <a:latin typeface="Arial" charset="0"/>
                <a:cs typeface="+mn-cs"/>
              </a:rPr>
              <a:t>Page </a:t>
            </a:r>
            <a:fld id="{8E6DC4D1-EE14-4614-98D4-894F7AFCE119}" type="slidenum">
              <a:rPr lang="en-US" sz="1200" b="0">
                <a:latin typeface="Arial" charset="0"/>
                <a:cs typeface="+mn-cs"/>
              </a:rPr>
              <a:pPr algn="ctr" defTabSz="969963" eaLnBrk="0" hangingPunct="0">
                <a:lnSpc>
                  <a:spcPct val="90000"/>
                </a:lnSpc>
                <a:defRPr/>
              </a:pPr>
              <a:t>‹#›</a:t>
            </a:fld>
            <a:endParaRPr lang="en-US" sz="1200" b="0">
              <a:latin typeface="Arial" charset="0"/>
              <a:cs typeface="+mn-cs"/>
            </a:endParaRPr>
          </a:p>
        </p:txBody>
      </p:sp>
      <p:sp>
        <p:nvSpPr>
          <p:cNvPr id="143363" name="Rectangle 3"/>
          <p:cNvSpPr>
            <a:spLocks noGrp="1" noRot="1" noChangeAspect="1" noChangeArrowheads="1" noTextEdit="1"/>
          </p:cNvSpPr>
          <p:nvPr>
            <p:ph type="sldImg" idx="2"/>
          </p:nvPr>
        </p:nvSpPr>
        <p:spPr bwMode="auto">
          <a:xfrm>
            <a:off x="1201738" y="692150"/>
            <a:ext cx="4541837" cy="3406775"/>
          </a:xfrm>
          <a:prstGeom prst="rect">
            <a:avLst/>
          </a:prstGeom>
          <a:noFill/>
          <a:ln w="12700">
            <a:solidFill>
              <a:schemeClr val="tx1"/>
            </a:solidFill>
            <a:miter lim="800000"/>
            <a:headEnd/>
            <a:tailEnd/>
          </a:ln>
        </p:spPr>
      </p:sp>
      <p:sp>
        <p:nvSpPr>
          <p:cNvPr id="2052" name="Rectangle 4"/>
          <p:cNvSpPr>
            <a:spLocks noGrp="1" noChangeArrowheads="1"/>
          </p:cNvSpPr>
          <p:nvPr>
            <p:ph type="body" sz="quarter" idx="3"/>
          </p:nvPr>
        </p:nvSpPr>
        <p:spPr bwMode="auto">
          <a:xfrm>
            <a:off x="925513" y="4332288"/>
            <a:ext cx="5091112" cy="4103687"/>
          </a:xfrm>
          <a:prstGeom prst="rect">
            <a:avLst/>
          </a:prstGeom>
          <a:noFill/>
          <a:ln w="12700">
            <a:noFill/>
            <a:miter lim="800000"/>
            <a:headEnd/>
            <a:tailEnd/>
          </a:ln>
          <a:effectLst/>
        </p:spPr>
        <p:txBody>
          <a:bodyPr vert="horz" wrap="square" lIns="100943" tIns="49587" rIns="100943" bIns="49587"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1908010424"/>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gives us a new way of classifying the previous methods based on how they estimate the parameters.</a:t>
            </a:r>
          </a:p>
          <a:p>
            <a:endParaRPr lang="en-US" baseline="0" dirty="0" smtClean="0"/>
          </a:p>
          <a:p>
            <a:r>
              <a:rPr lang="en-US" baseline="0" dirty="0" smtClean="0"/>
              <a:t>Previous methods have proposed different no-reference metrics</a:t>
            </a:r>
            <a:endParaRPr lang="en-US" dirty="0"/>
          </a:p>
        </p:txBody>
      </p:sp>
    </p:spTree>
    <p:extLst>
      <p:ext uri="{BB962C8B-B14F-4D97-AF65-F5344CB8AC3E}">
        <p14:creationId xmlns:p14="http://schemas.microsoft.com/office/powerpoint/2010/main" val="367517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107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compare these two approaches in terms of four main properties.</a:t>
            </a:r>
            <a:r>
              <a:rPr lang="en-US" baseline="0" dirty="0" smtClean="0"/>
              <a:t> The first class minimizes an error while the second class directly estimates the parameters and there is no guarantee for error minimization. On the other hand the first class requires an error estimate which could be noisy, however the second class doesn’t need any error metric. The first class doesn’t require to define G while the second class defines it heuristically. Finally to efficiently minimize the error the first class runs the filter multiple times but the second class directly estimate the parameters and thus runs the filter only once.</a:t>
            </a:r>
            <a:endParaRPr lang="en-US" dirty="0"/>
          </a:p>
        </p:txBody>
      </p:sp>
    </p:spTree>
    <p:extLst>
      <p:ext uri="{BB962C8B-B14F-4D97-AF65-F5344CB8AC3E}">
        <p14:creationId xmlns:p14="http://schemas.microsoft.com/office/powerpoint/2010/main" val="218816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present</a:t>
            </a:r>
            <a:r>
              <a:rPr lang="en-US" baseline="0" dirty="0" smtClean="0"/>
              <a:t> the </a:t>
            </a:r>
            <a:r>
              <a:rPr lang="en-US" dirty="0" smtClean="0"/>
              <a:t>high-level idea of our approach.  First, we would like to directly</a:t>
            </a:r>
            <a:r>
              <a:rPr lang="en-US" baseline="0" dirty="0" smtClean="0"/>
              <a:t> estimate the per-pixel filter parameters like these kind of methods.  But as we saw, these estimated parameters are not guaranteed to minimize the error with respect to the ground truth.  </a:t>
            </a:r>
          </a:p>
          <a:p>
            <a:endParaRPr lang="en-US" baseline="0" dirty="0" smtClean="0"/>
          </a:p>
          <a:p>
            <a:r>
              <a:rPr lang="en-US" baseline="0" dirty="0" smtClean="0"/>
              <a:t>On the other hand, error minimization techniques attempt to minimize an error with respect to ground truth but have their own problems.</a:t>
            </a:r>
          </a:p>
          <a:p>
            <a:endParaRPr lang="en-US" baseline="0" dirty="0" smtClean="0"/>
          </a:p>
          <a:p>
            <a:r>
              <a:rPr lang="en-US" baseline="0" dirty="0" smtClean="0"/>
              <a:t>Our goal is to somehow combine these two approaches as shown here.  Here, I simply replace theta I (the filter parameters) with the function G XI and so now our minimization is over G.</a:t>
            </a:r>
          </a:p>
          <a:p>
            <a:endParaRPr lang="en-US" baseline="0" dirty="0" smtClean="0"/>
          </a:p>
          <a:p>
            <a:r>
              <a:rPr lang="en-US" baseline="0" dirty="0" smtClean="0"/>
              <a:t>However, this simple combination still has the same problems as error minimization since we don’t have the GT and therefore we need to use error estimation metrics which can be noisy.</a:t>
            </a:r>
          </a:p>
          <a:p>
            <a:endParaRPr lang="en-US" baseline="0" dirty="0" smtClean="0"/>
          </a:p>
          <a:p>
            <a:r>
              <a:rPr lang="en-US" baseline="0" dirty="0" smtClean="0"/>
              <a:t>Our key idea is therefore to perform this process offline on a set of scenes during a training stage to find the optimal G.  In that case, we would have all the ground truth images and we can use the actual error and we don’t have the problems of error-minimization techniques.</a:t>
            </a:r>
            <a:endParaRPr lang="en-US" dirty="0"/>
          </a:p>
        </p:txBody>
      </p:sp>
    </p:spTree>
    <p:extLst>
      <p:ext uri="{BB962C8B-B14F-4D97-AF65-F5344CB8AC3E}">
        <p14:creationId xmlns:p14="http://schemas.microsoft.com/office/powerpoint/2010/main" val="3586057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set of</a:t>
            </a:r>
            <a:r>
              <a:rPr lang="en-US" baseline="0" dirty="0" smtClean="0"/>
              <a:t> scene primary features which have been computed by rendering the training scene with a small number of samples.</a:t>
            </a:r>
          </a:p>
          <a:p>
            <a:endParaRPr lang="en-US" baseline="0" dirty="0" smtClean="0"/>
          </a:p>
          <a:p>
            <a:r>
              <a:rPr lang="en-US" baseline="0" dirty="0" smtClean="0"/>
              <a:t>Compare it with the ground truth image which is rendered at a high sampling rate.</a:t>
            </a:r>
            <a:endParaRPr lang="en-US" dirty="0"/>
          </a:p>
        </p:txBody>
      </p:sp>
    </p:spTree>
    <p:extLst>
      <p:ext uri="{BB962C8B-B14F-4D97-AF65-F5344CB8AC3E}">
        <p14:creationId xmlns:p14="http://schemas.microsoft.com/office/powerpoint/2010/main" val="255327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 the benefits of the new approach.  First, we perform </a:t>
            </a:r>
            <a:r>
              <a:rPr lang="en-US" baseline="0" dirty="0" smtClean="0"/>
              <a:t>energy minimization </a:t>
            </a:r>
            <a:r>
              <a:rPr lang="en-US" baseline="0" dirty="0" err="1" smtClean="0"/>
              <a:t>wrt</a:t>
            </a:r>
            <a:r>
              <a:rPr lang="en-US" baseline="0" dirty="0" smtClean="0"/>
              <a:t> GT during training. As with any machine learning method, this will extend to the test scenes as long as the model has been properly trained</a:t>
            </a:r>
            <a:endParaRPr lang="en-US" dirty="0" smtClean="0"/>
          </a:p>
          <a:p>
            <a:endParaRPr lang="en-US" dirty="0" smtClean="0"/>
          </a:p>
          <a:p>
            <a:r>
              <a:rPr lang="en-US" dirty="0" smtClean="0"/>
              <a:t>Let’s compare</a:t>
            </a:r>
            <a:r>
              <a:rPr lang="en-US" baseline="0" dirty="0" smtClean="0"/>
              <a:t> our approach to other techniques. We perform energy minimization during training. We do not need no-reference error estimation since we have access to the GT images during training. We define G but in a systematic way. We directly estimate filter parameters and thus need to run the filter only once.</a:t>
            </a:r>
            <a:endParaRPr lang="en-US" dirty="0"/>
          </a:p>
        </p:txBody>
      </p:sp>
    </p:spTree>
    <p:extLst>
      <p:ext uri="{BB962C8B-B14F-4D97-AF65-F5344CB8AC3E}">
        <p14:creationId xmlns:p14="http://schemas.microsoft.com/office/powerpoint/2010/main" val="152788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1528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4281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3"/>
            <a:ext cx="2074863" cy="60848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2438" y="214313"/>
            <a:ext cx="6072187" cy="6084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5915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3"/>
            <a:ext cx="8299450" cy="6084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38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latin typeface="Helvetica Neue" panose="02000803000000090004" pitchFamily="2"/>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a:buClr>
                <a:srgbClr val="5E8AB4"/>
              </a:buClr>
              <a:defRPr/>
            </a:lvl3pPr>
            <a:lvl4pPr>
              <a:buClr>
                <a:srgbClr val="5E8AB4"/>
              </a:buCl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userDrawn="1"/>
        </p:nvSpPr>
        <p:spPr bwMode="auto">
          <a:xfrm>
            <a:off x="1" y="6161220"/>
            <a:ext cx="9144000" cy="696780"/>
          </a:xfrm>
          <a:prstGeom prst="rect">
            <a:avLst/>
          </a:prstGeom>
          <a:solidFill>
            <a:srgbClr val="1C1C1C">
              <a:alpha val="75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4763006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1341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2438" y="1041400"/>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041400"/>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99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79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286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90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005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30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607"/>
          <a:stretch/>
        </p:blipFill>
        <p:spPr bwMode="auto">
          <a:xfrm>
            <a:off x="6635833" y="6154426"/>
            <a:ext cx="2508167" cy="69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Rectangle 2"/>
          <p:cNvSpPr>
            <a:spLocks noGrp="1" noChangeArrowheads="1"/>
          </p:cNvSpPr>
          <p:nvPr>
            <p:ph type="title"/>
          </p:nvPr>
        </p:nvSpPr>
        <p:spPr bwMode="auto">
          <a:xfrm>
            <a:off x="457200" y="214313"/>
            <a:ext cx="82946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smtClean="0"/>
              <a:t>Slide Title</a:t>
            </a:r>
          </a:p>
        </p:txBody>
      </p:sp>
      <p:sp>
        <p:nvSpPr>
          <p:cNvPr id="1029" name="Rectangle 3"/>
          <p:cNvSpPr>
            <a:spLocks noGrp="1" noChangeArrowheads="1"/>
          </p:cNvSpPr>
          <p:nvPr>
            <p:ph type="body" idx="1"/>
          </p:nvPr>
        </p:nvSpPr>
        <p:spPr bwMode="auto">
          <a:xfrm>
            <a:off x="452438" y="1041400"/>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anchor="ctr"/>
          <a:lstStyle/>
          <a:p>
            <a:pPr eaLnBrk="0" hangingPunct="0">
              <a:lnSpc>
                <a:spcPct val="90000"/>
              </a:lnSpc>
              <a:spcBef>
                <a:spcPct val="50000"/>
              </a:spcBef>
              <a:buClr>
                <a:schemeClr val="accent1"/>
              </a:buClr>
              <a:buSzPct val="80000"/>
              <a:buFont typeface="Monotype Sorts" pitchFamily="2" charset="2"/>
              <a:buNone/>
              <a:defRPr/>
            </a:pPr>
            <a:endParaRPr lang="en-US">
              <a:latin typeface="Arial" charset="0"/>
              <a:cs typeface="+mn-cs"/>
            </a:endParaRPr>
          </a:p>
        </p:txBody>
      </p:sp>
      <p:pic>
        <p:nvPicPr>
          <p:cNvPr id="1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470" y="6171415"/>
            <a:ext cx="659404" cy="6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userDrawn="1"/>
        </p:nvSpPr>
        <p:spPr>
          <a:xfrm>
            <a:off x="670231" y="6299200"/>
            <a:ext cx="2839239" cy="369332"/>
          </a:xfrm>
          <a:prstGeom prst="rect">
            <a:avLst/>
          </a:prstGeom>
          <a:noFill/>
        </p:spPr>
        <p:txBody>
          <a:bodyPr wrap="none" rtlCol="0">
            <a:spAutoFit/>
          </a:bodyPr>
          <a:lstStyle/>
          <a:p>
            <a:r>
              <a:rPr lang="en-US" sz="1800" dirty="0" smtClean="0">
                <a:solidFill>
                  <a:srgbClr val="5E8AB4"/>
                </a:solidFill>
              </a:rPr>
              <a:t>Nima Khademi Kalantari</a:t>
            </a:r>
            <a:endParaRPr lang="en-US" sz="1800" dirty="0">
              <a:solidFill>
                <a:srgbClr val="5E8AB4"/>
              </a:solidFill>
            </a:endParaRPr>
          </a:p>
        </p:txBody>
      </p:sp>
    </p:spTree>
    <p:extLst>
      <p:ext uri="{BB962C8B-B14F-4D97-AF65-F5344CB8AC3E}">
        <p14:creationId xmlns:p14="http://schemas.microsoft.com/office/powerpoint/2010/main" val="3632424348"/>
      </p:ext>
    </p:extLst>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3600" b="1">
          <a:solidFill>
            <a:srgbClr val="5E8AB4"/>
          </a:solidFill>
          <a:latin typeface="Helvetica Neue" panose="02000803000000090004" pitchFamily="2"/>
          <a:ea typeface="+mj-ea"/>
          <a:cs typeface="+mj-cs"/>
        </a:defRPr>
      </a:lvl1pPr>
      <a:lvl2pPr algn="l" rtl="0" eaLnBrk="1" fontAlgn="base" hangingPunct="1">
        <a:lnSpc>
          <a:spcPct val="90000"/>
        </a:lnSpc>
        <a:spcBef>
          <a:spcPct val="0"/>
        </a:spcBef>
        <a:spcAft>
          <a:spcPct val="0"/>
        </a:spcAft>
        <a:defRPr sz="3600" b="1">
          <a:solidFill>
            <a:schemeClr val="tx2"/>
          </a:solidFill>
          <a:latin typeface="Arial" charset="0"/>
        </a:defRPr>
      </a:lvl2pPr>
      <a:lvl3pPr algn="l" rtl="0" eaLnBrk="1" fontAlgn="base" hangingPunct="1">
        <a:lnSpc>
          <a:spcPct val="90000"/>
        </a:lnSpc>
        <a:spcBef>
          <a:spcPct val="0"/>
        </a:spcBef>
        <a:spcAft>
          <a:spcPct val="0"/>
        </a:spcAft>
        <a:defRPr sz="3600" b="1">
          <a:solidFill>
            <a:schemeClr val="tx2"/>
          </a:solidFill>
          <a:latin typeface="Arial" charset="0"/>
        </a:defRPr>
      </a:lvl3pPr>
      <a:lvl4pPr algn="l" rtl="0" eaLnBrk="1" fontAlgn="base" hangingPunct="1">
        <a:lnSpc>
          <a:spcPct val="90000"/>
        </a:lnSpc>
        <a:spcBef>
          <a:spcPct val="0"/>
        </a:spcBef>
        <a:spcAft>
          <a:spcPct val="0"/>
        </a:spcAft>
        <a:defRPr sz="3600" b="1">
          <a:solidFill>
            <a:schemeClr val="tx2"/>
          </a:solidFill>
          <a:latin typeface="Arial" charset="0"/>
        </a:defRPr>
      </a:lvl4pPr>
      <a:lvl5pPr algn="l" rtl="0" eaLnBrk="1" fontAlgn="base" hangingPunct="1">
        <a:lnSpc>
          <a:spcPct val="90000"/>
        </a:lnSpc>
        <a:spcBef>
          <a:spcPct val="0"/>
        </a:spcBef>
        <a:spcAft>
          <a:spcPct val="0"/>
        </a:spcAft>
        <a:defRPr sz="3600" b="1">
          <a:solidFill>
            <a:schemeClr val="tx2"/>
          </a:solidFill>
          <a:latin typeface="Arial" charset="0"/>
        </a:defRPr>
      </a:lvl5pPr>
      <a:lvl6pPr marL="457200" algn="l" rtl="0" eaLnBrk="1" fontAlgn="base" hangingPunct="1">
        <a:lnSpc>
          <a:spcPct val="90000"/>
        </a:lnSpc>
        <a:spcBef>
          <a:spcPct val="0"/>
        </a:spcBef>
        <a:spcAft>
          <a:spcPct val="0"/>
        </a:spcAft>
        <a:defRPr sz="3600" b="1">
          <a:solidFill>
            <a:schemeClr val="tx2"/>
          </a:solidFill>
          <a:latin typeface="Arial" charset="0"/>
        </a:defRPr>
      </a:lvl6pPr>
      <a:lvl7pPr marL="914400" algn="l" rtl="0" eaLnBrk="1" fontAlgn="base" hangingPunct="1">
        <a:lnSpc>
          <a:spcPct val="90000"/>
        </a:lnSpc>
        <a:spcBef>
          <a:spcPct val="0"/>
        </a:spcBef>
        <a:spcAft>
          <a:spcPct val="0"/>
        </a:spcAft>
        <a:defRPr sz="3600" b="1">
          <a:solidFill>
            <a:schemeClr val="tx2"/>
          </a:solidFill>
          <a:latin typeface="Arial" charset="0"/>
        </a:defRPr>
      </a:lvl7pPr>
      <a:lvl8pPr marL="1371600" algn="l" rtl="0" eaLnBrk="1" fontAlgn="base" hangingPunct="1">
        <a:lnSpc>
          <a:spcPct val="90000"/>
        </a:lnSpc>
        <a:spcBef>
          <a:spcPct val="0"/>
        </a:spcBef>
        <a:spcAft>
          <a:spcPct val="0"/>
        </a:spcAft>
        <a:defRPr sz="3600" b="1">
          <a:solidFill>
            <a:schemeClr val="tx2"/>
          </a:solidFill>
          <a:latin typeface="Arial" charset="0"/>
        </a:defRPr>
      </a:lvl8pPr>
      <a:lvl9pPr marL="1828800" algn="l" rtl="0" eaLnBrk="1" fontAlgn="base" hangingPunct="1">
        <a:lnSpc>
          <a:spcPct val="90000"/>
        </a:lnSpc>
        <a:spcBef>
          <a:spcPct val="0"/>
        </a:spcBef>
        <a:spcAft>
          <a:spcPct val="0"/>
        </a:spcAft>
        <a:defRPr sz="3600" b="1">
          <a:solidFill>
            <a:schemeClr val="tx2"/>
          </a:solidFill>
          <a:latin typeface="Arial" charset="0"/>
        </a:defRPr>
      </a:lvl9pPr>
    </p:titleStyle>
    <p:bodyStyle>
      <a:lvl1pPr marL="457200" indent="-457200" algn="l" rtl="0" eaLnBrk="1" fontAlgn="base" hangingPunct="1">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700" indent="-457200" algn="l" rtl="0" eaLnBrk="1" fontAlgn="base" hangingPunct="1">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700" indent="-381000" algn="l" rtl="0" eaLnBrk="1" fontAlgn="base" hangingPunct="1">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900" indent="-381000" algn="l" rtl="0" eaLnBrk="1" fontAlgn="base" hangingPunct="1">
        <a:lnSpc>
          <a:spcPct val="90000"/>
        </a:lnSpc>
        <a:spcBef>
          <a:spcPct val="50000"/>
        </a:spcBef>
        <a:spcAft>
          <a:spcPct val="0"/>
        </a:spcAft>
        <a:defRPr sz="2000" b="1">
          <a:solidFill>
            <a:schemeClr val="tx1"/>
          </a:solidFill>
          <a:latin typeface="+mn-lt"/>
        </a:defRPr>
      </a:lvl4pPr>
      <a:lvl5pPr marL="2609850" indent="-381000" algn="l" rtl="0" eaLnBrk="1" fontAlgn="base" hangingPunct="1">
        <a:spcBef>
          <a:spcPct val="20000"/>
        </a:spcBef>
        <a:spcAft>
          <a:spcPct val="0"/>
        </a:spcAft>
        <a:buChar char="»"/>
        <a:defRPr sz="2000">
          <a:solidFill>
            <a:schemeClr val="tx1"/>
          </a:solidFill>
          <a:latin typeface="Times New Roman" pitchFamily="18" charset="0"/>
        </a:defRPr>
      </a:lvl5pPr>
      <a:lvl6pPr marL="3067050" indent="-381000" algn="l" rtl="0" eaLnBrk="1" fontAlgn="base" hangingPunct="1">
        <a:spcBef>
          <a:spcPct val="20000"/>
        </a:spcBef>
        <a:spcAft>
          <a:spcPct val="0"/>
        </a:spcAft>
        <a:buChar char="»"/>
        <a:defRPr sz="2000">
          <a:solidFill>
            <a:schemeClr val="tx1"/>
          </a:solidFill>
          <a:latin typeface="Times New Roman" pitchFamily="18" charset="0"/>
        </a:defRPr>
      </a:lvl6pPr>
      <a:lvl7pPr marL="3524250" indent="-381000" algn="l" rtl="0" eaLnBrk="1" fontAlgn="base" hangingPunct="1">
        <a:spcBef>
          <a:spcPct val="20000"/>
        </a:spcBef>
        <a:spcAft>
          <a:spcPct val="0"/>
        </a:spcAft>
        <a:buChar char="»"/>
        <a:defRPr sz="2000">
          <a:solidFill>
            <a:schemeClr val="tx1"/>
          </a:solidFill>
          <a:latin typeface="Times New Roman" pitchFamily="18" charset="0"/>
        </a:defRPr>
      </a:lvl7pPr>
      <a:lvl8pPr marL="3981450" indent="-381000" algn="l" rtl="0" eaLnBrk="1" fontAlgn="base" hangingPunct="1">
        <a:spcBef>
          <a:spcPct val="20000"/>
        </a:spcBef>
        <a:spcAft>
          <a:spcPct val="0"/>
        </a:spcAft>
        <a:buChar char="»"/>
        <a:defRPr sz="2000">
          <a:solidFill>
            <a:schemeClr val="tx1"/>
          </a:solidFill>
          <a:latin typeface="Times New Roman" pitchFamily="18" charset="0"/>
        </a:defRPr>
      </a:lvl8pPr>
      <a:lvl9pPr marL="4438650" indent="-381000"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12.png"/><Relationship Id="rId26" Type="http://schemas.openxmlformats.org/officeDocument/2006/relationships/image" Target="../media/image64.png"/><Relationship Id="rId3" Type="http://schemas.openxmlformats.org/officeDocument/2006/relationships/image" Target="../media/image26.png"/><Relationship Id="rId21" Type="http://schemas.openxmlformats.org/officeDocument/2006/relationships/image" Target="../media/image59.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11.png"/><Relationship Id="rId25" Type="http://schemas.openxmlformats.org/officeDocument/2006/relationships/image" Target="../media/image63.png"/><Relationship Id="rId2" Type="http://schemas.openxmlformats.org/officeDocument/2006/relationships/image" Target="../media/image95.png"/><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97.png"/><Relationship Id="rId15" Type="http://schemas.openxmlformats.org/officeDocument/2006/relationships/image" Target="../media/image9.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55.png"/><Relationship Id="rId19" Type="http://schemas.openxmlformats.org/officeDocument/2006/relationships/image" Target="../media/image13.png"/><Relationship Id="rId4" Type="http://schemas.openxmlformats.org/officeDocument/2006/relationships/image" Target="../media/image96.png"/><Relationship Id="rId9" Type="http://schemas.openxmlformats.org/officeDocument/2006/relationships/image" Target="../media/image54.png"/><Relationship Id="rId14" Type="http://schemas.openxmlformats.org/officeDocument/2006/relationships/image" Target="../media/image8.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66.png"/><Relationship Id="rId3" Type="http://schemas.openxmlformats.org/officeDocument/2006/relationships/image" Target="../media/image28.png"/><Relationship Id="rId21" Type="http://schemas.openxmlformats.org/officeDocument/2006/relationships/image" Target="../media/image61.png"/><Relationship Id="rId34" Type="http://schemas.openxmlformats.org/officeDocument/2006/relationships/image" Target="../media/image73.png"/><Relationship Id="rId7" Type="http://schemas.openxmlformats.org/officeDocument/2006/relationships/image" Target="../media/image54.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65.png"/><Relationship Id="rId33" Type="http://schemas.openxmlformats.org/officeDocument/2006/relationships/image" Target="../media/image72.png"/><Relationship Id="rId2" Type="http://schemas.openxmlformats.org/officeDocument/2006/relationships/notesSlide" Target="../notesSlides/notesSlide5.xml"/><Relationship Id="rId16" Type="http://schemas.openxmlformats.org/officeDocument/2006/relationships/image" Target="../media/image12.png"/><Relationship Id="rId20" Type="http://schemas.openxmlformats.org/officeDocument/2006/relationships/image" Target="../media/image60.png"/><Relationship Id="rId29"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64.png"/><Relationship Id="rId32" Type="http://schemas.openxmlformats.org/officeDocument/2006/relationships/image" Target="../media/image71.png"/><Relationship Id="rId5" Type="http://schemas.openxmlformats.org/officeDocument/2006/relationships/image" Target="../media/image52.png"/><Relationship Id="rId15" Type="http://schemas.openxmlformats.org/officeDocument/2006/relationships/image" Target="../media/image11.png"/><Relationship Id="rId23" Type="http://schemas.openxmlformats.org/officeDocument/2006/relationships/image" Target="../media/image63.png"/><Relationship Id="rId28" Type="http://schemas.openxmlformats.org/officeDocument/2006/relationships/image" Target="../media/image27.png"/><Relationship Id="rId10" Type="http://schemas.openxmlformats.org/officeDocument/2006/relationships/image" Target="../media/image57.png"/><Relationship Id="rId19" Type="http://schemas.openxmlformats.org/officeDocument/2006/relationships/image" Target="../media/image59.png"/><Relationship Id="rId31" Type="http://schemas.openxmlformats.org/officeDocument/2006/relationships/image" Target="../media/image70.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10.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3.png"/><Relationship Id="rId18" Type="http://schemas.openxmlformats.org/officeDocument/2006/relationships/image" Target="../media/image87.png"/><Relationship Id="rId3" Type="http://schemas.openxmlformats.org/officeDocument/2006/relationships/image" Target="../media/image74.png"/><Relationship Id="rId21" Type="http://schemas.openxmlformats.org/officeDocument/2006/relationships/image" Target="../media/image90.png"/><Relationship Id="rId7" Type="http://schemas.openxmlformats.org/officeDocument/2006/relationships/image" Target="../media/image78.png"/><Relationship Id="rId12" Type="http://schemas.openxmlformats.org/officeDocument/2006/relationships/image" Target="../media/image82.png"/><Relationship Id="rId17" Type="http://schemas.openxmlformats.org/officeDocument/2006/relationships/image" Target="../media/image86.png"/><Relationship Id="rId2" Type="http://schemas.openxmlformats.org/officeDocument/2006/relationships/notesSlide" Target="../notesSlides/notesSlide6.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1.png"/><Relationship Id="rId24" Type="http://schemas.openxmlformats.org/officeDocument/2006/relationships/image" Target="../media/image93.png"/><Relationship Id="rId5" Type="http://schemas.openxmlformats.org/officeDocument/2006/relationships/image" Target="../media/image76.png"/><Relationship Id="rId15" Type="http://schemas.openxmlformats.org/officeDocument/2006/relationships/image" Target="../media/image64.png"/><Relationship Id="rId23" Type="http://schemas.openxmlformats.org/officeDocument/2006/relationships/image" Target="../media/image92.png"/><Relationship Id="rId10" Type="http://schemas.openxmlformats.org/officeDocument/2006/relationships/image" Target="../media/image80.png"/><Relationship Id="rId19" Type="http://schemas.openxmlformats.org/officeDocument/2006/relationships/image" Target="../media/image88.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bwMode="auto">
          <a:xfrm>
            <a:off x="0" y="6115722"/>
            <a:ext cx="9144000" cy="742278"/>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useBgFill="1">
        <p:nvSpPr>
          <p:cNvPr id="3" name="Rectangle 2"/>
          <p:cNvSpPr/>
          <p:nvPr/>
        </p:nvSpPr>
        <p:spPr bwMode="auto">
          <a:xfrm>
            <a:off x="335280" y="577326"/>
            <a:ext cx="8593567" cy="742278"/>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 name="TextBox 3"/>
          <p:cNvSpPr txBox="1"/>
          <p:nvPr/>
        </p:nvSpPr>
        <p:spPr>
          <a:xfrm>
            <a:off x="775892" y="710771"/>
            <a:ext cx="7712368" cy="1200329"/>
          </a:xfrm>
          <a:prstGeom prst="rect">
            <a:avLst/>
          </a:prstGeom>
          <a:noFill/>
        </p:spPr>
        <p:txBody>
          <a:bodyPr wrap="none" rtlCol="0">
            <a:spAutoFit/>
          </a:bodyPr>
          <a:lstStyle/>
          <a:p>
            <a:pPr algn="ctr"/>
            <a:r>
              <a:rPr lang="en-US" sz="3600" dirty="0" smtClean="0">
                <a:solidFill>
                  <a:srgbClr val="5E8AB4"/>
                </a:solidFill>
                <a:latin typeface="Helvetica Neue" panose="02000803000000090004" pitchFamily="2"/>
              </a:rPr>
              <a:t>A Machine Learning Approach for </a:t>
            </a:r>
          </a:p>
          <a:p>
            <a:pPr algn="ctr"/>
            <a:r>
              <a:rPr lang="en-US" sz="3600" dirty="0" smtClean="0">
                <a:solidFill>
                  <a:srgbClr val="5E8AB4"/>
                </a:solidFill>
                <a:latin typeface="Helvetica Neue" panose="02000803000000090004" pitchFamily="2"/>
              </a:rPr>
              <a:t>Filtering Monte Carlo Noise</a:t>
            </a:r>
            <a:endParaRPr lang="en-US" sz="3600" dirty="0">
              <a:solidFill>
                <a:srgbClr val="5E8AB4"/>
              </a:solidFill>
              <a:latin typeface="Helvetica Neue" panose="02000803000000090004" pitchFamily="2"/>
            </a:endParaRPr>
          </a:p>
        </p:txBody>
      </p:sp>
      <p:pic>
        <p:nvPicPr>
          <p:cNvPr id="5122" name="Picture 2" descr="D:\Courses\SIGGRAPHCourse\ImageSpaceAdaptiveRendering\Slides\Artwork\S15 Logo PNG\S15_BLogo_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328" y="5715179"/>
            <a:ext cx="1445344" cy="9818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720" y="2035755"/>
            <a:ext cx="4480560" cy="2987040"/>
          </a:xfrm>
          <a:prstGeom prst="rect">
            <a:avLst/>
          </a:prstGeom>
          <a:ln>
            <a:solidFill>
              <a:schemeClr val="tx1"/>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48" y="2035755"/>
            <a:ext cx="4480560" cy="2987040"/>
          </a:xfrm>
          <a:prstGeom prst="rect">
            <a:avLst/>
          </a:prstGeom>
          <a:ln>
            <a:solidFill>
              <a:schemeClr val="tx1"/>
            </a:solidFill>
          </a:ln>
        </p:spPr>
      </p:pic>
      <p:sp>
        <p:nvSpPr>
          <p:cNvPr id="13" name="Rectangle 12"/>
          <p:cNvSpPr/>
          <p:nvPr/>
        </p:nvSpPr>
        <p:spPr>
          <a:xfrm>
            <a:off x="7552395" y="5022795"/>
            <a:ext cx="1593795" cy="246221"/>
          </a:xfrm>
          <a:prstGeom prst="rect">
            <a:avLst/>
          </a:prstGeom>
        </p:spPr>
        <p:txBody>
          <a:bodyPr wrap="square">
            <a:spAutoFit/>
          </a:bodyPr>
          <a:lstStyle/>
          <a:p>
            <a:pPr algn="ctr"/>
            <a:r>
              <a:rPr lang="en-US" sz="1000" dirty="0" smtClean="0"/>
              <a:t>Scene by </a:t>
            </a:r>
            <a:r>
              <a:rPr lang="en-US" sz="1000" dirty="0"/>
              <a:t>Jo Ann Elliott</a:t>
            </a:r>
          </a:p>
        </p:txBody>
      </p:sp>
    </p:spTree>
    <p:extLst>
      <p:ext uri="{BB962C8B-B14F-4D97-AF65-F5344CB8AC3E}">
        <p14:creationId xmlns:p14="http://schemas.microsoft.com/office/powerpoint/2010/main" val="1924953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aphicFrame>
        <p:nvGraphicFramePr>
          <p:cNvPr id="4" name="Content Placeholder 4"/>
          <p:cNvGraphicFramePr>
            <a:graphicFrameLocks/>
          </p:cNvGraphicFramePr>
          <p:nvPr>
            <p:extLst/>
          </p:nvPr>
        </p:nvGraphicFramePr>
        <p:xfrm>
          <a:off x="392911" y="1683415"/>
          <a:ext cx="8429209" cy="2884010"/>
        </p:xfrm>
        <a:graphic>
          <a:graphicData uri="http://schemas.openxmlformats.org/drawingml/2006/table">
            <a:tbl>
              <a:tblPr firstRow="1" bandRow="1">
                <a:tableStyleId>{2D5ABB26-0587-4C30-8999-92F81FD0307C}</a:tableStyleId>
              </a:tblPr>
              <a:tblGrid>
                <a:gridCol w="4102734"/>
                <a:gridCol w="1466233"/>
                <a:gridCol w="1543403"/>
                <a:gridCol w="1316839"/>
              </a:tblGrid>
              <a:tr h="576802">
                <a:tc>
                  <a:txBody>
                    <a:bodyPr/>
                    <a:lstStyle/>
                    <a:p>
                      <a:pPr algn="ctr"/>
                      <a:endParaRPr lang="en-US" dirty="0"/>
                    </a:p>
                  </a:txBody>
                  <a:tcPr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smtClean="0"/>
                        <a:t>Error</a:t>
                      </a:r>
                      <a:r>
                        <a:rPr lang="en-US" sz="2000" b="1" baseline="0" dirty="0" smtClean="0"/>
                        <a:t> </a:t>
                      </a:r>
                      <a:r>
                        <a:rPr lang="en-US" sz="2000" b="1" dirty="0" smtClean="0"/>
                        <a:t>min</a:t>
                      </a:r>
                      <a:endParaRPr lang="en-US" sz="2000" b="1"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smtClean="0"/>
                        <a:t>Direct est.</a:t>
                      </a:r>
                      <a:endParaRPr lang="en-US" sz="2000" b="1"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smtClean="0"/>
                        <a:t>Ours</a:t>
                      </a:r>
                      <a:endParaRPr lang="en-US" sz="2000" b="1" dirty="0"/>
                    </a:p>
                  </a:txBody>
                  <a:tcPr anchor="ctr">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76802">
                <a:tc>
                  <a:txBody>
                    <a:bodyPr/>
                    <a:lstStyle/>
                    <a:p>
                      <a:pPr algn="l"/>
                      <a:r>
                        <a:rPr lang="en-US" sz="2000" b="1" dirty="0" smtClean="0"/>
                        <a:t>Minimizes error </a:t>
                      </a:r>
                      <a:r>
                        <a:rPr lang="en-US" sz="2000" b="1" dirty="0" err="1" smtClean="0"/>
                        <a:t>wrt</a:t>
                      </a:r>
                      <a:r>
                        <a:rPr lang="en-US" sz="2000" b="1" dirty="0" smtClean="0"/>
                        <a:t>. GT</a:t>
                      </a:r>
                      <a:endParaRPr lang="en-US" sz="2000" b="1" dirty="0"/>
                    </a:p>
                  </a:txBody>
                  <a:tcPr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dirty="0"/>
                    </a:p>
                  </a:txBody>
                  <a:tcPr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r h="576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Affected by noisy error metric</a:t>
                      </a:r>
                    </a:p>
                  </a:txBody>
                  <a:tcPr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a:p>
                  </a:txBody>
                  <a:tcPr anchor="ctr">
                    <a:lnL w="381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576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Requires complex      be defined</a:t>
                      </a:r>
                    </a:p>
                  </a:txBody>
                  <a:tcPr anchor="ctr">
                    <a:lnL>
                      <a:noFill/>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a:p>
                  </a:txBody>
                  <a:tcPr anchor="ctr">
                    <a:lnL w="381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576802">
                <a:tc>
                  <a:txBody>
                    <a:bodyPr/>
                    <a:lstStyle/>
                    <a:p>
                      <a:pPr algn="l"/>
                      <a:r>
                        <a:rPr lang="en-US" sz="2000" b="1" dirty="0" smtClean="0"/>
                        <a:t>Runs filter multiple times</a:t>
                      </a:r>
                      <a:endParaRPr lang="en-US" sz="2000" b="1" dirty="0"/>
                    </a:p>
                  </a:txBody>
                  <a:tcPr anchor="ctr">
                    <a:lnL>
                      <a:noFill/>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dirty="0"/>
                    </a:p>
                  </a:txBody>
                  <a:tcPr anchor="ctr">
                    <a:lnL w="381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bl>
          </a:graphicData>
        </a:graphic>
      </p:graphicFrame>
      <p:sp>
        <p:nvSpPr>
          <p:cNvPr id="18" name="Rectangle 17"/>
          <p:cNvSpPr/>
          <p:nvPr/>
        </p:nvSpPr>
        <p:spPr>
          <a:xfrm>
            <a:off x="7836194" y="2214680"/>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19" name="Rectangle 18"/>
          <p:cNvSpPr/>
          <p:nvPr/>
        </p:nvSpPr>
        <p:spPr>
          <a:xfrm>
            <a:off x="7844542" y="2790500"/>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20" name="Rectangle 19"/>
          <p:cNvSpPr/>
          <p:nvPr/>
        </p:nvSpPr>
        <p:spPr>
          <a:xfrm>
            <a:off x="7854021" y="3339768"/>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21" name="Rectangle 20"/>
          <p:cNvSpPr/>
          <p:nvPr/>
        </p:nvSpPr>
        <p:spPr>
          <a:xfrm>
            <a:off x="7844542" y="3987561"/>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2" name="Title 1"/>
          <p:cNvSpPr>
            <a:spLocks noGrp="1"/>
          </p:cNvSpPr>
          <p:nvPr>
            <p:ph type="title"/>
          </p:nvPr>
        </p:nvSpPr>
        <p:spPr/>
        <p:txBody>
          <a:bodyPr/>
          <a:lstStyle/>
          <a:p>
            <a:r>
              <a:rPr lang="en-US" dirty="0" smtClean="0"/>
              <a:t>Benefits of our approach</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2443" y="3512667"/>
            <a:ext cx="326667" cy="461643"/>
          </a:xfrm>
          <a:prstGeom prst="rect">
            <a:avLst/>
          </a:prstGeom>
        </p:spPr>
      </p:pic>
      <p:sp>
        <p:nvSpPr>
          <p:cNvPr id="10" name="Rectangle 9"/>
          <p:cNvSpPr/>
          <p:nvPr/>
        </p:nvSpPr>
        <p:spPr>
          <a:xfrm>
            <a:off x="4894116" y="2216348"/>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11" name="Rectangle 10"/>
          <p:cNvSpPr/>
          <p:nvPr/>
        </p:nvSpPr>
        <p:spPr>
          <a:xfrm>
            <a:off x="4933390" y="2714605"/>
            <a:ext cx="510076" cy="707886"/>
          </a:xfrm>
          <a:prstGeom prst="rect">
            <a:avLst/>
          </a:prstGeom>
        </p:spPr>
        <p:txBody>
          <a:bodyPr wrap="none">
            <a:spAutoFit/>
          </a:bodyPr>
          <a:lstStyle/>
          <a:p>
            <a:pPr algn="ctr" fontAlgn="auto">
              <a:spcBef>
                <a:spcPts val="0"/>
              </a:spcBef>
              <a:spcAft>
                <a:spcPts val="0"/>
              </a:spcAft>
              <a:defRPr/>
            </a:pPr>
            <a:r>
              <a:rPr lang="en-US" sz="4000" dirty="0">
                <a:solidFill>
                  <a:srgbClr val="F04646"/>
                </a:solidFill>
                <a:latin typeface="Wingdings" pitchFamily="2" charset="2"/>
              </a:rPr>
              <a:t>û</a:t>
            </a:r>
            <a:endParaRPr lang="en-US" sz="4000" dirty="0">
              <a:solidFill>
                <a:srgbClr val="F04646"/>
              </a:solidFill>
            </a:endParaRPr>
          </a:p>
        </p:txBody>
      </p:sp>
      <p:sp>
        <p:nvSpPr>
          <p:cNvPr id="12" name="Rectangle 11"/>
          <p:cNvSpPr/>
          <p:nvPr/>
        </p:nvSpPr>
        <p:spPr>
          <a:xfrm>
            <a:off x="4892627" y="3310397"/>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13" name="Rectangle 12"/>
          <p:cNvSpPr/>
          <p:nvPr/>
        </p:nvSpPr>
        <p:spPr>
          <a:xfrm>
            <a:off x="4933390" y="3887954"/>
            <a:ext cx="510076" cy="707886"/>
          </a:xfrm>
          <a:prstGeom prst="rect">
            <a:avLst/>
          </a:prstGeom>
        </p:spPr>
        <p:txBody>
          <a:bodyPr wrap="none">
            <a:spAutoFit/>
          </a:bodyPr>
          <a:lstStyle/>
          <a:p>
            <a:pPr algn="ctr" fontAlgn="auto">
              <a:spcBef>
                <a:spcPts val="0"/>
              </a:spcBef>
              <a:spcAft>
                <a:spcPts val="0"/>
              </a:spcAft>
              <a:defRPr/>
            </a:pPr>
            <a:r>
              <a:rPr lang="en-US" sz="4000" dirty="0">
                <a:solidFill>
                  <a:srgbClr val="F04646"/>
                </a:solidFill>
                <a:latin typeface="Wingdings" pitchFamily="2" charset="2"/>
              </a:rPr>
              <a:t>û</a:t>
            </a:r>
            <a:endParaRPr lang="en-US" sz="4000" dirty="0">
              <a:solidFill>
                <a:srgbClr val="F04646"/>
              </a:solidFill>
            </a:endParaRPr>
          </a:p>
        </p:txBody>
      </p:sp>
      <p:sp>
        <p:nvSpPr>
          <p:cNvPr id="14" name="Rectangle 13"/>
          <p:cNvSpPr/>
          <p:nvPr/>
        </p:nvSpPr>
        <p:spPr>
          <a:xfrm>
            <a:off x="6443528" y="2138785"/>
            <a:ext cx="510076" cy="707886"/>
          </a:xfrm>
          <a:prstGeom prst="rect">
            <a:avLst/>
          </a:prstGeom>
        </p:spPr>
        <p:txBody>
          <a:bodyPr wrap="none">
            <a:spAutoFit/>
          </a:bodyPr>
          <a:lstStyle/>
          <a:p>
            <a:pPr algn="ctr" fontAlgn="auto">
              <a:spcBef>
                <a:spcPts val="0"/>
              </a:spcBef>
              <a:spcAft>
                <a:spcPts val="0"/>
              </a:spcAft>
              <a:defRPr/>
            </a:pPr>
            <a:r>
              <a:rPr lang="en-US" sz="4000" dirty="0">
                <a:solidFill>
                  <a:srgbClr val="F04646"/>
                </a:solidFill>
                <a:latin typeface="Wingdings" pitchFamily="2" charset="2"/>
              </a:rPr>
              <a:t>û</a:t>
            </a:r>
            <a:endParaRPr lang="en-US" sz="4000" dirty="0">
              <a:solidFill>
                <a:srgbClr val="F04646"/>
              </a:solidFill>
            </a:endParaRPr>
          </a:p>
        </p:txBody>
      </p:sp>
      <p:sp>
        <p:nvSpPr>
          <p:cNvPr id="15" name="Rectangle 14"/>
          <p:cNvSpPr/>
          <p:nvPr/>
        </p:nvSpPr>
        <p:spPr>
          <a:xfrm>
            <a:off x="6403292" y="2738317"/>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16" name="Rectangle 15"/>
          <p:cNvSpPr/>
          <p:nvPr/>
        </p:nvSpPr>
        <p:spPr>
          <a:xfrm>
            <a:off x="6443001" y="3232834"/>
            <a:ext cx="510076" cy="707886"/>
          </a:xfrm>
          <a:prstGeom prst="rect">
            <a:avLst/>
          </a:prstGeom>
        </p:spPr>
        <p:txBody>
          <a:bodyPr wrap="none">
            <a:spAutoFit/>
          </a:bodyPr>
          <a:lstStyle/>
          <a:p>
            <a:pPr algn="ctr" fontAlgn="auto">
              <a:spcBef>
                <a:spcPts val="0"/>
              </a:spcBef>
              <a:spcAft>
                <a:spcPts val="0"/>
              </a:spcAft>
              <a:defRPr/>
            </a:pPr>
            <a:r>
              <a:rPr lang="en-US" sz="4000" dirty="0">
                <a:solidFill>
                  <a:srgbClr val="F04646"/>
                </a:solidFill>
                <a:latin typeface="Wingdings" pitchFamily="2" charset="2"/>
              </a:rPr>
              <a:t>û</a:t>
            </a:r>
            <a:endParaRPr lang="en-US" sz="4000" dirty="0">
              <a:solidFill>
                <a:srgbClr val="F04646"/>
              </a:solidFill>
            </a:endParaRPr>
          </a:p>
        </p:txBody>
      </p:sp>
      <p:sp>
        <p:nvSpPr>
          <p:cNvPr id="17" name="Rectangle 16"/>
          <p:cNvSpPr/>
          <p:nvPr/>
        </p:nvSpPr>
        <p:spPr>
          <a:xfrm>
            <a:off x="6403292" y="3911666"/>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Tree>
    <p:extLst>
      <p:ext uri="{BB962C8B-B14F-4D97-AF65-F5344CB8AC3E}">
        <p14:creationId xmlns:p14="http://schemas.microsoft.com/office/powerpoint/2010/main" val="1333913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10" grpId="0"/>
      <p:bldP spid="11" grpId="0"/>
      <p:bldP spid="12"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system</a:t>
            </a:r>
            <a:endParaRPr lang="en-US" dirty="0"/>
          </a:p>
        </p:txBody>
      </p:sp>
      <p:sp>
        <p:nvSpPr>
          <p:cNvPr id="3" name="Content Placeholder 2"/>
          <p:cNvSpPr>
            <a:spLocks noGrp="1"/>
          </p:cNvSpPr>
          <p:nvPr>
            <p:ph idx="1"/>
          </p:nvPr>
        </p:nvSpPr>
        <p:spPr/>
        <p:txBody>
          <a:bodyPr/>
          <a:lstStyle/>
          <a:p>
            <a:r>
              <a:rPr lang="en-US" dirty="0" smtClean="0"/>
              <a:t>Representation</a:t>
            </a:r>
          </a:p>
          <a:p>
            <a:r>
              <a:rPr lang="en-US" dirty="0" smtClean="0"/>
              <a:t>Error metric</a:t>
            </a:r>
          </a:p>
          <a:p>
            <a:r>
              <a:rPr lang="en-US" dirty="0" smtClean="0"/>
              <a:t>Optimization</a:t>
            </a:r>
            <a:endParaRPr lang="en-US" dirty="0"/>
          </a:p>
        </p:txBody>
      </p:sp>
      <p:cxnSp>
        <p:nvCxnSpPr>
          <p:cNvPr id="6" name="Straight Arrow Connector 5"/>
          <p:cNvCxnSpPr/>
          <p:nvPr/>
        </p:nvCxnSpPr>
        <p:spPr bwMode="auto">
          <a:xfrm>
            <a:off x="5862215" y="2973630"/>
            <a:ext cx="0" cy="490515"/>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sp>
        <p:nvSpPr>
          <p:cNvPr id="7" name="TextBox 6"/>
          <p:cNvSpPr txBox="1"/>
          <p:nvPr/>
        </p:nvSpPr>
        <p:spPr>
          <a:xfrm>
            <a:off x="3605858" y="1003605"/>
            <a:ext cx="3182281" cy="523220"/>
          </a:xfrm>
          <a:prstGeom prst="rect">
            <a:avLst/>
          </a:prstGeom>
          <a:noFill/>
        </p:spPr>
        <p:txBody>
          <a:bodyPr wrap="none" rtlCol="0">
            <a:spAutoFit/>
          </a:bodyPr>
          <a:lstStyle/>
          <a:p>
            <a:r>
              <a:rPr lang="en-US" sz="2800" dirty="0" smtClean="0"/>
              <a:t>(neural networks)</a:t>
            </a:r>
            <a:endParaRPr lang="en-US" sz="2800" dirty="0"/>
          </a:p>
        </p:txBody>
      </p:sp>
      <p:cxnSp>
        <p:nvCxnSpPr>
          <p:cNvPr id="8" name="Straight Arrow Connector 7"/>
          <p:cNvCxnSpPr/>
          <p:nvPr/>
        </p:nvCxnSpPr>
        <p:spPr bwMode="auto">
          <a:xfrm>
            <a:off x="4268420" y="2973629"/>
            <a:ext cx="0" cy="490515"/>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sp>
        <p:nvSpPr>
          <p:cNvPr id="9" name="TextBox 8"/>
          <p:cNvSpPr txBox="1"/>
          <p:nvPr/>
        </p:nvSpPr>
        <p:spPr>
          <a:xfrm>
            <a:off x="3054100" y="1584812"/>
            <a:ext cx="4339650" cy="523220"/>
          </a:xfrm>
          <a:prstGeom prst="rect">
            <a:avLst/>
          </a:prstGeom>
          <a:noFill/>
        </p:spPr>
        <p:txBody>
          <a:bodyPr wrap="none" rtlCol="0">
            <a:spAutoFit/>
          </a:bodyPr>
          <a:lstStyle/>
          <a:p>
            <a:r>
              <a:rPr lang="en-US" sz="2800" dirty="0" smtClean="0"/>
              <a:t>(based on relative MSE)</a:t>
            </a:r>
            <a:endParaRPr lang="en-US" sz="2800" dirty="0"/>
          </a:p>
        </p:txBody>
      </p:sp>
      <p:cxnSp>
        <p:nvCxnSpPr>
          <p:cNvPr id="10" name="Straight Arrow Connector 9"/>
          <p:cNvCxnSpPr/>
          <p:nvPr/>
        </p:nvCxnSpPr>
        <p:spPr bwMode="auto">
          <a:xfrm>
            <a:off x="3737155" y="2973630"/>
            <a:ext cx="0" cy="490515"/>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sp>
        <p:nvSpPr>
          <p:cNvPr id="11" name="TextBox 10"/>
          <p:cNvSpPr txBox="1"/>
          <p:nvPr/>
        </p:nvSpPr>
        <p:spPr>
          <a:xfrm>
            <a:off x="3206500" y="2189779"/>
            <a:ext cx="3323346" cy="523220"/>
          </a:xfrm>
          <a:prstGeom prst="rect">
            <a:avLst/>
          </a:prstGeom>
          <a:noFill/>
        </p:spPr>
        <p:txBody>
          <a:bodyPr wrap="none" rtlCol="0">
            <a:spAutoFit/>
          </a:bodyPr>
          <a:lstStyle/>
          <a:p>
            <a:r>
              <a:rPr lang="en-US" sz="2800" dirty="0" smtClean="0"/>
              <a:t>(backpropagation)</a:t>
            </a:r>
            <a:endParaRPr lang="en-US" sz="280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16420" y="3584527"/>
            <a:ext cx="5292842" cy="5373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365" y="3608188"/>
            <a:ext cx="252573" cy="343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231" y="3597908"/>
            <a:ext cx="301220" cy="32214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7801" y="3598402"/>
            <a:ext cx="1182705" cy="534224"/>
          </a:xfrm>
          <a:prstGeom prst="rect">
            <a:avLst/>
          </a:prstGeom>
        </p:spPr>
      </p:pic>
      <p:sp>
        <p:nvSpPr>
          <p:cNvPr id="15" name="Rectangle 14"/>
          <p:cNvSpPr/>
          <p:nvPr/>
        </p:nvSpPr>
        <p:spPr bwMode="auto">
          <a:xfrm>
            <a:off x="466226" y="1060081"/>
            <a:ext cx="6918894" cy="472113"/>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491485" y="1603493"/>
            <a:ext cx="6918894" cy="472113"/>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7" name="Rectangle 16"/>
          <p:cNvSpPr/>
          <p:nvPr/>
        </p:nvSpPr>
        <p:spPr bwMode="auto">
          <a:xfrm>
            <a:off x="440982" y="2232836"/>
            <a:ext cx="6918894" cy="472113"/>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nvGrpSpPr>
          <p:cNvPr id="66" name="Group 65"/>
          <p:cNvGrpSpPr/>
          <p:nvPr/>
        </p:nvGrpSpPr>
        <p:grpSpPr>
          <a:xfrm>
            <a:off x="510775" y="4114075"/>
            <a:ext cx="8187538" cy="2598630"/>
            <a:chOff x="199571" y="4033549"/>
            <a:chExt cx="8730799" cy="2771055"/>
          </a:xfrm>
        </p:grpSpPr>
        <p:sp>
          <p:nvSpPr>
            <p:cNvPr id="18" name="TextBox 17"/>
            <p:cNvSpPr txBox="1"/>
            <p:nvPr/>
          </p:nvSpPr>
          <p:spPr>
            <a:xfrm>
              <a:off x="1910568" y="4131090"/>
              <a:ext cx="1271503" cy="584775"/>
            </a:xfrm>
            <a:prstGeom prst="rect">
              <a:avLst/>
            </a:prstGeom>
            <a:noFill/>
          </p:spPr>
          <p:txBody>
            <a:bodyPr wrap="none" rtlCol="0">
              <a:spAutoFit/>
            </a:bodyPr>
            <a:lstStyle/>
            <a:p>
              <a:pPr algn="ctr"/>
              <a:r>
                <a:rPr lang="en-US" sz="1600" dirty="0"/>
                <a:t>s</a:t>
              </a:r>
              <a:r>
                <a:rPr lang="en-US" sz="1600" dirty="0" smtClean="0"/>
                <a:t>econdary</a:t>
              </a:r>
            </a:p>
            <a:p>
              <a:pPr algn="ctr"/>
              <a:r>
                <a:rPr lang="en-US" sz="1600" dirty="0"/>
                <a:t>f</a:t>
              </a:r>
              <a:r>
                <a:rPr lang="en-US" sz="1600" dirty="0" smtClean="0"/>
                <a:t>eatures     </a:t>
              </a:r>
              <a:endParaRPr lang="en-US" sz="1600" dirty="0"/>
            </a:p>
          </p:txBody>
        </p:sp>
        <p:sp>
          <p:nvSpPr>
            <p:cNvPr id="19" name="TextBox 18"/>
            <p:cNvSpPr txBox="1"/>
            <p:nvPr/>
          </p:nvSpPr>
          <p:spPr>
            <a:xfrm>
              <a:off x="3083004" y="5178609"/>
              <a:ext cx="1558439" cy="584775"/>
            </a:xfrm>
            <a:prstGeom prst="rect">
              <a:avLst/>
            </a:prstGeom>
            <a:noFill/>
          </p:spPr>
          <p:txBody>
            <a:bodyPr wrap="none" rtlCol="0">
              <a:spAutoFit/>
            </a:bodyPr>
            <a:lstStyle/>
            <a:p>
              <a:pPr algn="ctr"/>
              <a:r>
                <a:rPr lang="en-US" sz="1600" dirty="0"/>
                <a:t>l</a:t>
              </a:r>
              <a:r>
                <a:rPr lang="en-US" sz="1600" dirty="0" smtClean="0"/>
                <a:t>ocal primary</a:t>
              </a:r>
            </a:p>
            <a:p>
              <a:pPr algn="ctr"/>
              <a:r>
                <a:rPr lang="en-US" sz="1600" dirty="0"/>
                <a:t>f</a:t>
              </a:r>
              <a:r>
                <a:rPr lang="en-US" sz="1600" dirty="0" smtClean="0"/>
                <a:t>eatures         </a:t>
              </a:r>
              <a:endParaRPr lang="en-US" sz="1600" dirty="0"/>
            </a:p>
          </p:txBody>
        </p:sp>
        <p:sp>
          <p:nvSpPr>
            <p:cNvPr id="20" name="TextBox 19"/>
            <p:cNvSpPr txBox="1"/>
            <p:nvPr/>
          </p:nvSpPr>
          <p:spPr>
            <a:xfrm>
              <a:off x="5247060" y="4667063"/>
              <a:ext cx="949299" cy="400110"/>
            </a:xfrm>
            <a:prstGeom prst="rect">
              <a:avLst/>
            </a:prstGeom>
            <a:noFill/>
          </p:spPr>
          <p:txBody>
            <a:bodyPr wrap="none" rtlCol="0">
              <a:spAutoFit/>
            </a:bodyPr>
            <a:lstStyle/>
            <a:p>
              <a:pPr algn="ctr"/>
              <a:r>
                <a:rPr lang="en-US" sz="2000" dirty="0"/>
                <a:t>f</a:t>
              </a:r>
              <a:r>
                <a:rPr lang="en-US" sz="2000" dirty="0" smtClean="0"/>
                <a:t>ilter   </a:t>
              </a:r>
              <a:endParaRPr lang="en-US" sz="2000" dirty="0"/>
            </a:p>
          </p:txBody>
        </p:sp>
        <p:sp>
          <p:nvSpPr>
            <p:cNvPr id="21" name="TextBox 20"/>
            <p:cNvSpPr txBox="1"/>
            <p:nvPr/>
          </p:nvSpPr>
          <p:spPr>
            <a:xfrm>
              <a:off x="7034186" y="4033549"/>
              <a:ext cx="870752" cy="584775"/>
            </a:xfrm>
            <a:prstGeom prst="rect">
              <a:avLst/>
            </a:prstGeom>
            <a:noFill/>
          </p:spPr>
          <p:txBody>
            <a:bodyPr wrap="none" rtlCol="0">
              <a:spAutoFit/>
            </a:bodyPr>
            <a:lstStyle/>
            <a:p>
              <a:pPr algn="ctr"/>
              <a:r>
                <a:rPr lang="en-US" sz="1600" dirty="0"/>
                <a:t>f</a:t>
              </a:r>
              <a:r>
                <a:rPr lang="en-US" sz="1600" dirty="0" smtClean="0"/>
                <a:t>iltered</a:t>
              </a:r>
            </a:p>
            <a:p>
              <a:pPr algn="ctr"/>
              <a:r>
                <a:rPr lang="en-US" sz="1600" dirty="0" smtClean="0"/>
                <a:t>pixel   </a:t>
              </a:r>
              <a:endParaRPr lang="en-US" sz="1600" dirty="0"/>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52842" y="4472257"/>
              <a:ext cx="267981" cy="231275"/>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54678" y="4327134"/>
              <a:ext cx="267826" cy="347955"/>
            </a:xfrm>
            <a:prstGeom prst="rect">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084471" y="5475416"/>
              <a:ext cx="495161" cy="268410"/>
            </a:xfrm>
            <a:prstGeom prst="rect">
              <a:avLst/>
            </a:prstGeom>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914106" y="4709546"/>
              <a:ext cx="202668" cy="365760"/>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23238" y="4776201"/>
              <a:ext cx="411116" cy="540867"/>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832287" y="4777872"/>
              <a:ext cx="145707" cy="540868"/>
            </a:xfrm>
            <a:prstGeom prst="rect">
              <a:avLst/>
            </a:prstGeom>
          </p:spPr>
        </p:pic>
        <p:pic>
          <p:nvPicPr>
            <p:cNvPr id="28" name="Picture 2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611622" y="4758617"/>
              <a:ext cx="144988" cy="540869"/>
            </a:xfrm>
            <a:prstGeom prst="rect">
              <a:avLst/>
            </a:prstGeom>
          </p:spPr>
        </p:pic>
        <p:pic>
          <p:nvPicPr>
            <p:cNvPr id="29" name="Picture 28"/>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638998" y="4329565"/>
              <a:ext cx="234366" cy="266642"/>
            </a:xfrm>
            <a:prstGeom prst="rect">
              <a:avLst/>
            </a:prstGeom>
          </p:spPr>
        </p:pic>
        <p:sp>
          <p:nvSpPr>
            <p:cNvPr id="30" name="Right Arrow 29"/>
            <p:cNvSpPr/>
            <p:nvPr/>
          </p:nvSpPr>
          <p:spPr bwMode="auto">
            <a:xfrm>
              <a:off x="4759743" y="5382860"/>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nvGrpSpPr>
            <p:cNvPr id="31" name="Group 30"/>
            <p:cNvGrpSpPr/>
            <p:nvPr/>
          </p:nvGrpSpPr>
          <p:grpSpPr>
            <a:xfrm>
              <a:off x="2159715" y="5046760"/>
              <a:ext cx="731520" cy="731520"/>
              <a:chOff x="1744375" y="1802685"/>
              <a:chExt cx="731520" cy="731520"/>
            </a:xfrm>
          </p:grpSpPr>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44375" y="1802685"/>
                <a:ext cx="457200" cy="457200"/>
              </a:xfrm>
              <a:prstGeom prst="rect">
                <a:avLst/>
              </a:prstGeom>
              <a:ln>
                <a:solidFill>
                  <a:srgbClr val="F04646"/>
                </a:solidFill>
              </a:ln>
              <a:scene3d>
                <a:camera prst="orthographicFront">
                  <a:rot lat="1800000" lon="19799988" rev="0"/>
                </a:camera>
                <a:lightRig rig="threePt" dir="t"/>
              </a:scene3d>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0095" y="1848405"/>
                <a:ext cx="457200" cy="457200"/>
              </a:xfrm>
              <a:prstGeom prst="rect">
                <a:avLst/>
              </a:prstGeom>
              <a:ln>
                <a:solidFill>
                  <a:srgbClr val="F04646"/>
                </a:solidFill>
              </a:ln>
              <a:scene3d>
                <a:camera prst="orthographicFront">
                  <a:rot lat="1800000" lon="19799988" rev="0"/>
                </a:camera>
                <a:lightRig rig="threePt" dir="t"/>
              </a:scene3d>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35815" y="1894125"/>
                <a:ext cx="457200" cy="457200"/>
              </a:xfrm>
              <a:prstGeom prst="rect">
                <a:avLst/>
              </a:prstGeom>
              <a:ln>
                <a:solidFill>
                  <a:srgbClr val="F04646"/>
                </a:solidFill>
              </a:ln>
              <a:scene3d>
                <a:camera prst="orthographicFront">
                  <a:rot lat="1800000" lon="19799988" rev="0"/>
                </a:camera>
                <a:lightRig rig="threePt" dir="t"/>
              </a:scene3d>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81535" y="1939845"/>
                <a:ext cx="457200" cy="457200"/>
              </a:xfrm>
              <a:prstGeom prst="rect">
                <a:avLst/>
              </a:prstGeom>
              <a:ln>
                <a:solidFill>
                  <a:srgbClr val="F04646"/>
                </a:solidFill>
              </a:ln>
              <a:scene3d>
                <a:camera prst="orthographicFront">
                  <a:rot lat="1800000" lon="19799988" rev="0"/>
                </a:camera>
                <a:lightRig rig="threePt" dir="t"/>
              </a:scene3d>
            </p:spPr>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27255" y="1985565"/>
                <a:ext cx="457200" cy="457200"/>
              </a:xfrm>
              <a:prstGeom prst="rect">
                <a:avLst/>
              </a:prstGeom>
              <a:ln>
                <a:solidFill>
                  <a:srgbClr val="F04646"/>
                </a:solidFill>
              </a:ln>
              <a:scene3d>
                <a:camera prst="orthographicFront">
                  <a:rot lat="1800000" lon="19799988" rev="0"/>
                </a:camera>
                <a:lightRig rig="threePt" dir="t"/>
              </a:scene3d>
            </p:spPr>
          </p:pic>
          <p:pic>
            <p:nvPicPr>
              <p:cNvPr id="37" name="Picture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72975" y="2031285"/>
                <a:ext cx="457200" cy="457200"/>
              </a:xfrm>
              <a:prstGeom prst="rect">
                <a:avLst/>
              </a:prstGeom>
              <a:ln>
                <a:solidFill>
                  <a:srgbClr val="F04646"/>
                </a:solidFill>
              </a:ln>
              <a:scene3d>
                <a:camera prst="orthographicFront">
                  <a:rot lat="1800000" lon="19799988" rev="0"/>
                </a:camera>
                <a:lightRig rig="threePt" dir="t"/>
              </a:scene3d>
            </p:spPr>
          </p:pic>
          <p:pic>
            <p:nvPicPr>
              <p:cNvPr id="38" name="Picture 3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18695" y="2077005"/>
                <a:ext cx="457200" cy="457200"/>
              </a:xfrm>
              <a:prstGeom prst="rect">
                <a:avLst/>
              </a:prstGeom>
              <a:ln>
                <a:solidFill>
                  <a:srgbClr val="F04646"/>
                </a:solidFill>
              </a:ln>
              <a:scene3d>
                <a:camera prst="orthographicFront">
                  <a:rot lat="1800000" lon="19799988" rev="0"/>
                </a:camera>
                <a:lightRig rig="threePt" dir="t"/>
              </a:scene3d>
            </p:spPr>
          </p:pic>
        </p:grpSp>
        <p:sp>
          <p:nvSpPr>
            <p:cNvPr id="39" name="Rectangle 38"/>
            <p:cNvSpPr/>
            <p:nvPr/>
          </p:nvSpPr>
          <p:spPr bwMode="auto">
            <a:xfrm>
              <a:off x="3567743" y="4210376"/>
              <a:ext cx="483537" cy="517123"/>
            </a:xfrm>
            <a:prstGeom prst="rect">
              <a:avLst/>
            </a:prstGeom>
            <a:no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0" name="Right Arrow 39"/>
            <p:cNvSpPr/>
            <p:nvPr/>
          </p:nvSpPr>
          <p:spPr bwMode="auto">
            <a:xfrm>
              <a:off x="4131605" y="4358832"/>
              <a:ext cx="252670"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1" name="Right Arrow 40"/>
            <p:cNvSpPr/>
            <p:nvPr/>
          </p:nvSpPr>
          <p:spPr bwMode="auto">
            <a:xfrm>
              <a:off x="3219486" y="4355022"/>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2" name="Rectangle 41"/>
            <p:cNvSpPr/>
            <p:nvPr/>
          </p:nvSpPr>
          <p:spPr bwMode="auto">
            <a:xfrm>
              <a:off x="5134511" y="4277979"/>
              <a:ext cx="1182875" cy="1408861"/>
            </a:xfrm>
            <a:prstGeom prst="rect">
              <a:avLst/>
            </a:prstGeom>
            <a:noFill/>
            <a:ln w="508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3" name="Right Arrow 42"/>
            <p:cNvSpPr/>
            <p:nvPr/>
          </p:nvSpPr>
          <p:spPr bwMode="auto">
            <a:xfrm>
              <a:off x="6454316" y="4819488"/>
              <a:ext cx="294713"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4" name="Rectangle 43"/>
            <p:cNvSpPr/>
            <p:nvPr/>
          </p:nvSpPr>
          <p:spPr bwMode="auto">
            <a:xfrm>
              <a:off x="7319912" y="4799366"/>
              <a:ext cx="299186" cy="299186"/>
            </a:xfrm>
            <a:prstGeom prst="rect">
              <a:avLst/>
            </a:prstGeom>
            <a:solidFill>
              <a:srgbClr val="FFCC99"/>
            </a:solid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5" name="Right Arrow 44"/>
            <p:cNvSpPr/>
            <p:nvPr/>
          </p:nvSpPr>
          <p:spPr bwMode="auto">
            <a:xfrm>
              <a:off x="4780491" y="4367140"/>
              <a:ext cx="252670"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46" name="Picture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6485" y="4290402"/>
              <a:ext cx="914400" cy="1371600"/>
            </a:xfrm>
            <a:prstGeom prst="rect">
              <a:avLst/>
            </a:prstGeom>
            <a:ln>
              <a:solidFill>
                <a:schemeClr val="tx1"/>
              </a:solidFill>
            </a:ln>
            <a:scene3d>
              <a:camera prst="orthographicFront">
                <a:rot lat="1800000" lon="19799989" rev="0"/>
              </a:camera>
              <a:lightRig rig="threePt" dir="t"/>
            </a:scene3d>
          </p:spPr>
        </p:pic>
        <p:pic>
          <p:nvPicPr>
            <p:cNvPr id="47" name="Picture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2053" y="4355424"/>
              <a:ext cx="914400" cy="1371600"/>
            </a:xfrm>
            <a:prstGeom prst="rect">
              <a:avLst/>
            </a:prstGeom>
            <a:ln>
              <a:solidFill>
                <a:schemeClr val="tx1"/>
              </a:solidFill>
            </a:ln>
            <a:scene3d>
              <a:camera prst="orthographicFront">
                <a:rot lat="1800000" lon="19799989" rev="0"/>
              </a:camera>
              <a:lightRig rig="threePt" dir="t"/>
            </a:scene3d>
          </p:spPr>
        </p:pic>
        <p:pic>
          <p:nvPicPr>
            <p:cNvPr id="48" name="Picture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7621" y="4420446"/>
              <a:ext cx="914400" cy="1371600"/>
            </a:xfrm>
            <a:prstGeom prst="rect">
              <a:avLst/>
            </a:prstGeom>
            <a:ln>
              <a:solidFill>
                <a:schemeClr val="tx1"/>
              </a:solidFill>
            </a:ln>
            <a:scene3d>
              <a:camera prst="orthographicFront">
                <a:rot lat="1800000" lon="19799989" rev="0"/>
              </a:camera>
              <a:lightRig rig="threePt" dir="t"/>
            </a:scene3d>
          </p:spPr>
        </p:pic>
        <p:pic>
          <p:nvPicPr>
            <p:cNvPr id="49" name="Picture 4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2391" y="4485468"/>
              <a:ext cx="914400" cy="1371600"/>
            </a:xfrm>
            <a:prstGeom prst="rect">
              <a:avLst/>
            </a:prstGeom>
            <a:ln>
              <a:solidFill>
                <a:schemeClr val="tx1"/>
              </a:solidFill>
            </a:ln>
            <a:scene3d>
              <a:camera prst="orthographicFront">
                <a:rot lat="1800000" lon="19799989" rev="0"/>
              </a:camera>
              <a:lightRig rig="threePt" dir="t"/>
            </a:scene3d>
          </p:spPr>
        </p:pic>
        <p:pic>
          <p:nvPicPr>
            <p:cNvPr id="50" name="Picture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5637" y="4548714"/>
              <a:ext cx="914400" cy="1371600"/>
            </a:xfrm>
            <a:prstGeom prst="rect">
              <a:avLst/>
            </a:prstGeom>
            <a:ln>
              <a:solidFill>
                <a:schemeClr val="tx1"/>
              </a:solidFill>
            </a:ln>
            <a:scene3d>
              <a:camera prst="orthographicFront">
                <a:rot lat="1800000" lon="19799989" rev="0"/>
              </a:camera>
              <a:lightRig rig="threePt" dir="t"/>
            </a:scene3d>
          </p:spPr>
        </p:pic>
        <p:pic>
          <p:nvPicPr>
            <p:cNvPr id="51" name="Picture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30407" y="4613484"/>
              <a:ext cx="914400" cy="1371600"/>
            </a:xfrm>
            <a:prstGeom prst="rect">
              <a:avLst/>
            </a:prstGeom>
            <a:ln>
              <a:solidFill>
                <a:schemeClr val="tx1"/>
              </a:solidFill>
            </a:ln>
            <a:scene3d>
              <a:camera prst="orthographicFront">
                <a:rot lat="1800000" lon="19799989" rev="0"/>
              </a:camera>
              <a:lightRig rig="threePt" dir="t"/>
            </a:scene3d>
          </p:spPr>
        </p:pic>
        <p:pic>
          <p:nvPicPr>
            <p:cNvPr id="52" name="Picture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95177" y="4678254"/>
              <a:ext cx="914400" cy="1371600"/>
            </a:xfrm>
            <a:prstGeom prst="rect">
              <a:avLst/>
            </a:prstGeom>
            <a:ln>
              <a:solidFill>
                <a:schemeClr val="tx1"/>
              </a:solidFill>
            </a:ln>
            <a:scene3d>
              <a:camera prst="orthographicFront">
                <a:rot lat="1800000" lon="19799989" rev="0"/>
              </a:camera>
              <a:lightRig rig="threePt" dir="t"/>
            </a:scene3d>
          </p:spPr>
        </p:pic>
        <p:sp>
          <p:nvSpPr>
            <p:cNvPr id="53" name="TextBox 52"/>
            <p:cNvSpPr txBox="1"/>
            <p:nvPr/>
          </p:nvSpPr>
          <p:spPr>
            <a:xfrm>
              <a:off x="199571" y="6201425"/>
              <a:ext cx="1576073" cy="584775"/>
            </a:xfrm>
            <a:prstGeom prst="rect">
              <a:avLst/>
            </a:prstGeom>
            <a:noFill/>
          </p:spPr>
          <p:txBody>
            <a:bodyPr wrap="none" rtlCol="0">
              <a:spAutoFit/>
            </a:bodyPr>
            <a:lstStyle/>
            <a:p>
              <a:pPr algn="ctr"/>
              <a:r>
                <a:rPr lang="en-US" sz="1600" dirty="0"/>
                <a:t>s</a:t>
              </a:r>
              <a:r>
                <a:rPr lang="en-US" sz="1600" dirty="0" smtClean="0"/>
                <a:t>cene primary</a:t>
              </a:r>
            </a:p>
            <a:p>
              <a:pPr algn="ctr"/>
              <a:r>
                <a:rPr lang="en-US" sz="1600" dirty="0" smtClean="0"/>
                <a:t>features</a:t>
              </a:r>
              <a:endParaRPr lang="en-US" sz="1600" dirty="0"/>
            </a:p>
          </p:txBody>
        </p:sp>
        <p:sp>
          <p:nvSpPr>
            <p:cNvPr id="54" name="Rectangle 53"/>
            <p:cNvSpPr/>
            <p:nvPr/>
          </p:nvSpPr>
          <p:spPr bwMode="auto">
            <a:xfrm>
              <a:off x="882090" y="5313460"/>
              <a:ext cx="222128" cy="222128"/>
            </a:xfrm>
            <a:prstGeom prst="rect">
              <a:avLst/>
            </a:prstGeom>
            <a:noFill/>
            <a:ln w="25400" cap="flat" cmpd="sng" algn="ctr">
              <a:solidFill>
                <a:srgbClr val="F04646"/>
              </a:solidFill>
              <a:prstDash val="solid"/>
              <a:round/>
              <a:headEnd type="none" w="med" len="med"/>
              <a:tailEnd type="none" w="med" len="med"/>
            </a:ln>
            <a:effectLst/>
            <a:scene3d>
              <a:camera prst="orthographicFront">
                <a:rot lat="1800000" lon="19799991"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5" name="Right Arrow 54"/>
            <p:cNvSpPr/>
            <p:nvPr/>
          </p:nvSpPr>
          <p:spPr bwMode="auto">
            <a:xfrm rot="16200000">
              <a:off x="2388484" y="4689929"/>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6" name="Right Arrow 55"/>
            <p:cNvSpPr/>
            <p:nvPr/>
          </p:nvSpPr>
          <p:spPr bwMode="auto">
            <a:xfrm>
              <a:off x="1120885" y="5302192"/>
              <a:ext cx="924791" cy="161335"/>
            </a:xfrm>
            <a:prstGeom prst="rightArrow">
              <a:avLst/>
            </a:prstGeom>
            <a:solidFill>
              <a:srgbClr val="F04646"/>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7" name="Rectangle 56"/>
            <p:cNvSpPr/>
            <p:nvPr/>
          </p:nvSpPr>
          <p:spPr bwMode="auto">
            <a:xfrm>
              <a:off x="8212737" y="4796033"/>
              <a:ext cx="299186" cy="299186"/>
            </a:xfrm>
            <a:prstGeom prst="rect">
              <a:avLst/>
            </a:prstGeom>
            <a:solidFill>
              <a:srgbClr val="FFCC99"/>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8" name="TextBox 57"/>
            <p:cNvSpPr txBox="1"/>
            <p:nvPr/>
          </p:nvSpPr>
          <p:spPr>
            <a:xfrm>
              <a:off x="7920304" y="4033549"/>
              <a:ext cx="889988" cy="584775"/>
            </a:xfrm>
            <a:prstGeom prst="rect">
              <a:avLst/>
            </a:prstGeom>
            <a:noFill/>
          </p:spPr>
          <p:txBody>
            <a:bodyPr wrap="none" rtlCol="0">
              <a:spAutoFit/>
            </a:bodyPr>
            <a:lstStyle/>
            <a:p>
              <a:pPr algn="ctr"/>
              <a:r>
                <a:rPr lang="en-US" sz="1600" dirty="0"/>
                <a:t>g</a:t>
              </a:r>
              <a:r>
                <a:rPr lang="en-US" sz="1600" dirty="0" smtClean="0"/>
                <a:t>round</a:t>
              </a:r>
            </a:p>
            <a:p>
              <a:pPr algn="ctr"/>
              <a:r>
                <a:rPr lang="en-US" sz="1600" dirty="0" smtClean="0"/>
                <a:t>truth</a:t>
              </a:r>
              <a:endParaRPr lang="en-US" sz="1600" dirty="0"/>
            </a:p>
          </p:txBody>
        </p:sp>
        <p:pic>
          <p:nvPicPr>
            <p:cNvPr id="59" name="Picture 5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866800" y="5433004"/>
              <a:ext cx="914400" cy="1371600"/>
            </a:xfrm>
            <a:prstGeom prst="rect">
              <a:avLst/>
            </a:prstGeom>
            <a:ln>
              <a:solidFill>
                <a:schemeClr val="tx1"/>
              </a:solidFill>
            </a:ln>
          </p:spPr>
        </p:pic>
        <p:cxnSp>
          <p:nvCxnSpPr>
            <p:cNvPr id="60" name="Straight Connector 59"/>
            <p:cNvCxnSpPr/>
            <p:nvPr/>
          </p:nvCxnSpPr>
          <p:spPr bwMode="auto">
            <a:xfrm flipH="1">
              <a:off x="7237938" y="5098552"/>
              <a:ext cx="381160" cy="1085948"/>
            </a:xfrm>
            <a:prstGeom prst="line">
              <a:avLst/>
            </a:prstGeom>
            <a:solidFill>
              <a:schemeClr val="tx2"/>
            </a:solidFill>
            <a:ln w="25400" cap="flat" cmpd="sng" algn="ctr">
              <a:solidFill>
                <a:srgbClr val="F04646"/>
              </a:solidFill>
              <a:prstDash val="solid"/>
              <a:round/>
              <a:headEnd type="none" w="med" len="med"/>
              <a:tailEnd type="none" w="med" len="med"/>
            </a:ln>
            <a:effectLst/>
          </p:spPr>
        </p:cxnSp>
        <p:cxnSp>
          <p:nvCxnSpPr>
            <p:cNvPr id="61" name="Straight Connector 60"/>
            <p:cNvCxnSpPr/>
            <p:nvPr/>
          </p:nvCxnSpPr>
          <p:spPr bwMode="auto">
            <a:xfrm flipH="1">
              <a:off x="7233176" y="5095219"/>
              <a:ext cx="86736" cy="1082583"/>
            </a:xfrm>
            <a:prstGeom prst="line">
              <a:avLst/>
            </a:prstGeom>
            <a:solidFill>
              <a:schemeClr val="tx2"/>
            </a:solidFill>
            <a:ln w="25400" cap="flat" cmpd="sng" algn="ctr">
              <a:solidFill>
                <a:srgbClr val="F04646"/>
              </a:solidFill>
              <a:prstDash val="solid"/>
              <a:round/>
              <a:headEnd type="none" w="med" len="med"/>
              <a:tailEnd type="none" w="med" len="med"/>
            </a:ln>
            <a:effectLst/>
          </p:spPr>
        </p:cxnSp>
        <p:pic>
          <p:nvPicPr>
            <p:cNvPr id="62" name="Picture 6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015971" y="5426805"/>
              <a:ext cx="914399" cy="1371600"/>
            </a:xfrm>
            <a:prstGeom prst="rect">
              <a:avLst/>
            </a:prstGeom>
            <a:ln>
              <a:solidFill>
                <a:schemeClr val="tx1"/>
              </a:solidFill>
            </a:ln>
          </p:spPr>
        </p:pic>
        <p:cxnSp>
          <p:nvCxnSpPr>
            <p:cNvPr id="63" name="Straight Connector 62"/>
            <p:cNvCxnSpPr/>
            <p:nvPr/>
          </p:nvCxnSpPr>
          <p:spPr bwMode="auto">
            <a:xfrm flipH="1">
              <a:off x="8387109" y="5092353"/>
              <a:ext cx="124814" cy="1085948"/>
            </a:xfrm>
            <a:prstGeom prst="line">
              <a:avLst/>
            </a:prstGeom>
            <a:solidFill>
              <a:schemeClr val="tx2"/>
            </a:solidFill>
            <a:ln w="25400"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a:off x="8215377" y="5092353"/>
              <a:ext cx="166970" cy="1079250"/>
            </a:xfrm>
            <a:prstGeom prst="line">
              <a:avLst/>
            </a:prstGeom>
            <a:solidFill>
              <a:schemeClr val="tx2"/>
            </a:solidFill>
            <a:ln w="25400" cap="flat" cmpd="sng" algn="ctr">
              <a:solidFill>
                <a:schemeClr val="tx1"/>
              </a:solidFill>
              <a:prstDash val="solid"/>
              <a:round/>
              <a:headEnd type="none" w="med" len="med"/>
              <a:tailEnd type="none" w="med" len="med"/>
            </a:ln>
            <a:effectLst/>
          </p:spPr>
        </p:cxnSp>
        <p:pic>
          <p:nvPicPr>
            <p:cNvPr id="65" name="Picture 6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670492" y="4275252"/>
              <a:ext cx="291540" cy="395919"/>
            </a:xfrm>
            <a:prstGeom prst="rect">
              <a:avLst/>
            </a:prstGeom>
          </p:spPr>
        </p:pic>
      </p:grpSp>
    </p:spTree>
    <p:extLst>
      <p:ext uri="{BB962C8B-B14F-4D97-AF65-F5344CB8AC3E}">
        <p14:creationId xmlns:p14="http://schemas.microsoft.com/office/powerpoint/2010/main" val="114072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7"/>
                                        </p:tgtEl>
                                        <p:attrNameLst>
                                          <p:attrName>style.visibility</p:attrName>
                                        </p:attrNameLst>
                                      </p:cBhvr>
                                      <p:to>
                                        <p:strVal val="hidden"/>
                                      </p:to>
                                    </p:set>
                                  </p:childTnLst>
                                </p:cTn>
                              </p:par>
                              <p:par>
                                <p:cTn id="67" presetID="1" presetClass="entr" presetSubtype="0" fill="hold" grpId="2"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animBg="1"/>
      <p:bldP spid="16" grpId="0" animBg="1"/>
      <p:bldP spid="16" grpId="1" animBg="1"/>
      <p:bldP spid="16" grpId="2"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38468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Kitchen </a:t>
            </a:r>
            <a:r>
              <a:rPr lang="en-US" dirty="0" smtClean="0"/>
              <a:t>(GI)</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 y="2010833"/>
            <a:ext cx="4480560" cy="2987040"/>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7720" y="2010833"/>
            <a:ext cx="4480560" cy="2987040"/>
          </a:xfrm>
          <a:prstGeom prst="rect">
            <a:avLst/>
          </a:prstGeom>
          <a:ln>
            <a:solidFill>
              <a:schemeClr val="tx1"/>
            </a:solidFill>
          </a:ln>
        </p:spPr>
      </p:pic>
      <p:sp>
        <p:nvSpPr>
          <p:cNvPr id="6" name="TextBox 5"/>
          <p:cNvSpPr txBox="1"/>
          <p:nvPr/>
        </p:nvSpPr>
        <p:spPr>
          <a:xfrm>
            <a:off x="1536436" y="5031435"/>
            <a:ext cx="1499128" cy="830997"/>
          </a:xfrm>
          <a:prstGeom prst="rect">
            <a:avLst/>
          </a:prstGeom>
          <a:noFill/>
        </p:spPr>
        <p:txBody>
          <a:bodyPr wrap="none" rtlCol="0">
            <a:spAutoFit/>
          </a:bodyPr>
          <a:lstStyle/>
          <a:p>
            <a:pPr algn="ctr"/>
            <a:r>
              <a:rPr lang="en-US" dirty="0" smtClean="0"/>
              <a:t>Input MC</a:t>
            </a:r>
          </a:p>
          <a:p>
            <a:pPr algn="ctr"/>
            <a:r>
              <a:rPr lang="en-US" dirty="0" smtClean="0"/>
              <a:t>40.8 s</a:t>
            </a:r>
            <a:endParaRPr lang="en-US" dirty="0"/>
          </a:p>
        </p:txBody>
      </p:sp>
      <p:sp>
        <p:nvSpPr>
          <p:cNvPr id="7" name="TextBox 6"/>
          <p:cNvSpPr txBox="1"/>
          <p:nvPr/>
        </p:nvSpPr>
        <p:spPr>
          <a:xfrm>
            <a:off x="5818295" y="5027912"/>
            <a:ext cx="2079415" cy="830997"/>
          </a:xfrm>
          <a:prstGeom prst="rect">
            <a:avLst/>
          </a:prstGeom>
          <a:noFill/>
        </p:spPr>
        <p:txBody>
          <a:bodyPr wrap="none" rtlCol="0">
            <a:spAutoFit/>
          </a:bodyPr>
          <a:lstStyle/>
          <a:p>
            <a:pPr algn="ctr"/>
            <a:r>
              <a:rPr lang="en-US" dirty="0" smtClean="0"/>
              <a:t>Ground truth</a:t>
            </a:r>
          </a:p>
          <a:p>
            <a:pPr algn="ctr"/>
            <a:r>
              <a:rPr lang="en-US" dirty="0" smtClean="0"/>
              <a:t>~ 3 days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 y="2011680"/>
            <a:ext cx="4480560" cy="2987040"/>
          </a:xfrm>
          <a:prstGeom prst="rect">
            <a:avLst/>
          </a:prstGeom>
          <a:ln>
            <a:solidFill>
              <a:schemeClr val="tx1"/>
            </a:solidFill>
          </a:ln>
        </p:spPr>
      </p:pic>
      <p:sp>
        <p:nvSpPr>
          <p:cNvPr id="11" name="TextBox 10"/>
          <p:cNvSpPr txBox="1"/>
          <p:nvPr/>
        </p:nvSpPr>
        <p:spPr>
          <a:xfrm>
            <a:off x="1458693" y="5031435"/>
            <a:ext cx="1654619" cy="830997"/>
          </a:xfrm>
          <a:prstGeom prst="rect">
            <a:avLst/>
          </a:prstGeom>
          <a:noFill/>
        </p:spPr>
        <p:txBody>
          <a:bodyPr wrap="none" rtlCol="0">
            <a:spAutoFit/>
          </a:bodyPr>
          <a:lstStyle/>
          <a:p>
            <a:pPr algn="ctr"/>
            <a:r>
              <a:rPr lang="en-US" dirty="0" smtClean="0"/>
              <a:t>Our result</a:t>
            </a:r>
          </a:p>
          <a:p>
            <a:pPr algn="ctr"/>
            <a:r>
              <a:rPr lang="en-US" dirty="0" smtClean="0"/>
              <a:t>48.9 s</a:t>
            </a:r>
            <a:endParaRPr lang="en-US" dirty="0"/>
          </a:p>
        </p:txBody>
      </p:sp>
      <p:sp>
        <p:nvSpPr>
          <p:cNvPr id="12" name="Rectangle 11"/>
          <p:cNvSpPr/>
          <p:nvPr/>
        </p:nvSpPr>
        <p:spPr>
          <a:xfrm>
            <a:off x="5431167" y="1513300"/>
            <a:ext cx="2853666" cy="461665"/>
          </a:xfrm>
          <a:prstGeom prst="rect">
            <a:avLst/>
          </a:prstGeom>
        </p:spPr>
        <p:txBody>
          <a:bodyPr wrap="none">
            <a:spAutoFit/>
          </a:bodyPr>
          <a:lstStyle/>
          <a:p>
            <a:pPr algn="ctr"/>
            <a:r>
              <a:rPr lang="en-US" dirty="0" smtClean="0"/>
              <a:t>32K samples/pixel</a:t>
            </a:r>
            <a:endParaRPr lang="en-US" dirty="0"/>
          </a:p>
        </p:txBody>
      </p:sp>
      <p:sp>
        <p:nvSpPr>
          <p:cNvPr id="13" name="Rectangle 12"/>
          <p:cNvSpPr/>
          <p:nvPr/>
        </p:nvSpPr>
        <p:spPr>
          <a:xfrm>
            <a:off x="1056341" y="1513300"/>
            <a:ext cx="2459327" cy="461665"/>
          </a:xfrm>
          <a:prstGeom prst="rect">
            <a:avLst/>
          </a:prstGeom>
        </p:spPr>
        <p:txBody>
          <a:bodyPr wrap="none">
            <a:spAutoFit/>
          </a:bodyPr>
          <a:lstStyle/>
          <a:p>
            <a:pPr algn="ctr"/>
            <a:r>
              <a:rPr lang="en-US" dirty="0" smtClean="0"/>
              <a:t>4 samples/pixel</a:t>
            </a:r>
            <a:endParaRPr lang="en-US" dirty="0"/>
          </a:p>
        </p:txBody>
      </p:sp>
      <p:sp>
        <p:nvSpPr>
          <p:cNvPr id="8" name="TextBox 7"/>
          <p:cNvSpPr txBox="1"/>
          <p:nvPr/>
        </p:nvSpPr>
        <p:spPr>
          <a:xfrm>
            <a:off x="3777303" y="6089089"/>
            <a:ext cx="1640193" cy="246221"/>
          </a:xfrm>
          <a:prstGeom prst="rect">
            <a:avLst/>
          </a:prstGeom>
          <a:noFill/>
        </p:spPr>
        <p:txBody>
          <a:bodyPr wrap="none" rtlCol="0">
            <a:spAutoFit/>
          </a:bodyPr>
          <a:lstStyle/>
          <a:p>
            <a:pPr algn="ctr"/>
            <a:r>
              <a:rPr lang="en-US" sz="1000" dirty="0">
                <a:solidFill>
                  <a:srgbClr val="E4E4E4"/>
                </a:solidFill>
              </a:rPr>
              <a:t>Scene by Jo Ann </a:t>
            </a:r>
            <a:r>
              <a:rPr lang="en-US" sz="1000" dirty="0" smtClean="0">
                <a:solidFill>
                  <a:srgbClr val="E4E4E4"/>
                </a:solidFill>
              </a:rPr>
              <a:t>Elliott</a:t>
            </a:r>
            <a:endParaRPr lang="en-US" sz="1000" dirty="0">
              <a:solidFill>
                <a:srgbClr val="E4E4E4"/>
              </a:solidFill>
            </a:endParaRPr>
          </a:p>
        </p:txBody>
      </p:sp>
    </p:spTree>
    <p:extLst>
      <p:ext uri="{BB962C8B-B14F-4D97-AF65-F5344CB8AC3E}">
        <p14:creationId xmlns:p14="http://schemas.microsoft.com/office/powerpoint/2010/main" val="223464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11" grpId="0"/>
      <p:bldP spid="12" grpId="0"/>
      <p:bldP spid="1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Kitchen </a:t>
            </a:r>
            <a:r>
              <a:rPr lang="en-US" dirty="0" smtClean="0"/>
              <a:t>(GI)</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 y="2010833"/>
            <a:ext cx="4480560" cy="2987039"/>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7720" y="2010833"/>
            <a:ext cx="4480560" cy="2987040"/>
          </a:xfrm>
          <a:prstGeom prst="rect">
            <a:avLst/>
          </a:prstGeom>
          <a:ln>
            <a:solidFill>
              <a:schemeClr val="tx1"/>
            </a:solidFill>
          </a:ln>
        </p:spPr>
      </p:pic>
      <p:sp>
        <p:nvSpPr>
          <p:cNvPr id="6" name="TextBox 5"/>
          <p:cNvSpPr txBox="1"/>
          <p:nvPr/>
        </p:nvSpPr>
        <p:spPr>
          <a:xfrm>
            <a:off x="320563" y="5031435"/>
            <a:ext cx="3930884" cy="830997"/>
          </a:xfrm>
          <a:prstGeom prst="rect">
            <a:avLst/>
          </a:prstGeom>
          <a:noFill/>
        </p:spPr>
        <p:txBody>
          <a:bodyPr wrap="none" rtlCol="0">
            <a:spAutoFit/>
          </a:bodyPr>
          <a:lstStyle/>
          <a:p>
            <a:pPr algn="ctr"/>
            <a:r>
              <a:rPr lang="en-US" dirty="0" err="1" smtClean="0"/>
              <a:t>Rousselle</a:t>
            </a:r>
            <a:r>
              <a:rPr lang="en-US" dirty="0" smtClean="0"/>
              <a:t> et al. 2013 (RD)</a:t>
            </a:r>
          </a:p>
          <a:p>
            <a:pPr algn="ctr"/>
            <a:r>
              <a:rPr lang="en-US" dirty="0" smtClean="0"/>
              <a:t>58.3 s</a:t>
            </a:r>
            <a:endParaRPr lang="en-US" dirty="0"/>
          </a:p>
        </p:txBody>
      </p:sp>
      <p:sp>
        <p:nvSpPr>
          <p:cNvPr id="7" name="TextBox 6"/>
          <p:cNvSpPr txBox="1"/>
          <p:nvPr/>
        </p:nvSpPr>
        <p:spPr>
          <a:xfrm>
            <a:off x="5818295" y="5027912"/>
            <a:ext cx="2079415" cy="830997"/>
          </a:xfrm>
          <a:prstGeom prst="rect">
            <a:avLst/>
          </a:prstGeom>
          <a:noFill/>
        </p:spPr>
        <p:txBody>
          <a:bodyPr wrap="none" rtlCol="0">
            <a:spAutoFit/>
          </a:bodyPr>
          <a:lstStyle/>
          <a:p>
            <a:pPr algn="ctr"/>
            <a:r>
              <a:rPr lang="en-US" dirty="0" smtClean="0"/>
              <a:t>Ground truth</a:t>
            </a:r>
          </a:p>
          <a:p>
            <a:pPr algn="ctr"/>
            <a:r>
              <a:rPr lang="en-US" dirty="0" smtClean="0"/>
              <a:t>~ 3 days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 y="2011680"/>
            <a:ext cx="4480560" cy="2987040"/>
          </a:xfrm>
          <a:prstGeom prst="rect">
            <a:avLst/>
          </a:prstGeom>
          <a:ln>
            <a:solidFill>
              <a:schemeClr val="tx1"/>
            </a:solidFill>
          </a:ln>
        </p:spPr>
      </p:pic>
      <p:sp>
        <p:nvSpPr>
          <p:cNvPr id="11" name="TextBox 10"/>
          <p:cNvSpPr txBox="1"/>
          <p:nvPr/>
        </p:nvSpPr>
        <p:spPr>
          <a:xfrm>
            <a:off x="1458693" y="5031435"/>
            <a:ext cx="1654619" cy="830997"/>
          </a:xfrm>
          <a:prstGeom prst="rect">
            <a:avLst/>
          </a:prstGeom>
          <a:noFill/>
        </p:spPr>
        <p:txBody>
          <a:bodyPr wrap="none" rtlCol="0">
            <a:spAutoFit/>
          </a:bodyPr>
          <a:lstStyle/>
          <a:p>
            <a:pPr algn="ctr"/>
            <a:r>
              <a:rPr lang="en-US" dirty="0" smtClean="0"/>
              <a:t>Our result</a:t>
            </a:r>
          </a:p>
          <a:p>
            <a:pPr algn="ctr"/>
            <a:r>
              <a:rPr lang="en-US" dirty="0" smtClean="0"/>
              <a:t>48.9 s</a:t>
            </a:r>
            <a:endParaRPr lang="en-US" dirty="0"/>
          </a:p>
        </p:txBody>
      </p:sp>
      <p:sp>
        <p:nvSpPr>
          <p:cNvPr id="12" name="Rectangle 11"/>
          <p:cNvSpPr/>
          <p:nvPr/>
        </p:nvSpPr>
        <p:spPr>
          <a:xfrm>
            <a:off x="5431167" y="1513300"/>
            <a:ext cx="2853666" cy="461665"/>
          </a:xfrm>
          <a:prstGeom prst="rect">
            <a:avLst/>
          </a:prstGeom>
        </p:spPr>
        <p:txBody>
          <a:bodyPr wrap="none">
            <a:spAutoFit/>
          </a:bodyPr>
          <a:lstStyle/>
          <a:p>
            <a:pPr algn="ctr"/>
            <a:r>
              <a:rPr lang="en-US" dirty="0" smtClean="0"/>
              <a:t>32K samples/pixel</a:t>
            </a:r>
            <a:endParaRPr lang="en-US" dirty="0"/>
          </a:p>
        </p:txBody>
      </p:sp>
      <p:sp>
        <p:nvSpPr>
          <p:cNvPr id="13" name="Rectangle 12"/>
          <p:cNvSpPr/>
          <p:nvPr/>
        </p:nvSpPr>
        <p:spPr>
          <a:xfrm>
            <a:off x="1056341" y="1513300"/>
            <a:ext cx="2459327" cy="461665"/>
          </a:xfrm>
          <a:prstGeom prst="rect">
            <a:avLst/>
          </a:prstGeom>
        </p:spPr>
        <p:txBody>
          <a:bodyPr wrap="none">
            <a:spAutoFit/>
          </a:bodyPr>
          <a:lstStyle/>
          <a:p>
            <a:pPr algn="ctr"/>
            <a:r>
              <a:rPr lang="en-US" dirty="0" smtClean="0"/>
              <a:t>4 samples/pixel</a:t>
            </a:r>
            <a:endParaRPr lang="en-US" dirty="0"/>
          </a:p>
        </p:txBody>
      </p:sp>
      <p:sp>
        <p:nvSpPr>
          <p:cNvPr id="15" name="TextBox 14"/>
          <p:cNvSpPr txBox="1"/>
          <p:nvPr/>
        </p:nvSpPr>
        <p:spPr>
          <a:xfrm>
            <a:off x="3777303" y="6089089"/>
            <a:ext cx="1640193" cy="246221"/>
          </a:xfrm>
          <a:prstGeom prst="rect">
            <a:avLst/>
          </a:prstGeom>
          <a:noFill/>
        </p:spPr>
        <p:txBody>
          <a:bodyPr wrap="none" rtlCol="0">
            <a:spAutoFit/>
          </a:bodyPr>
          <a:lstStyle/>
          <a:p>
            <a:pPr algn="ctr"/>
            <a:r>
              <a:rPr lang="en-US" sz="1000" dirty="0">
                <a:solidFill>
                  <a:srgbClr val="E4E4E4"/>
                </a:solidFill>
              </a:rPr>
              <a:t>Scene by Jo Ann </a:t>
            </a:r>
            <a:r>
              <a:rPr lang="en-US" sz="1000" dirty="0" smtClean="0">
                <a:solidFill>
                  <a:srgbClr val="E4E4E4"/>
                </a:solidFill>
              </a:rPr>
              <a:t>Elliott</a:t>
            </a:r>
            <a:endParaRPr lang="en-US" sz="1000" dirty="0">
              <a:solidFill>
                <a:srgbClr val="E4E4E4"/>
              </a:solidFill>
            </a:endParaRPr>
          </a:p>
        </p:txBody>
      </p:sp>
    </p:spTree>
    <p:extLst>
      <p:ext uri="{BB962C8B-B14F-4D97-AF65-F5344CB8AC3E}">
        <p14:creationId xmlns:p14="http://schemas.microsoft.com/office/powerpoint/2010/main" val="28916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Kitchen </a:t>
            </a:r>
            <a:r>
              <a:rPr lang="en-US" dirty="0" smtClean="0"/>
              <a:t>(GI)</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1" y="2010833"/>
            <a:ext cx="4480558" cy="2987039"/>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7720" y="2010833"/>
            <a:ext cx="4480560" cy="2987040"/>
          </a:xfrm>
          <a:prstGeom prst="rect">
            <a:avLst/>
          </a:prstGeom>
          <a:ln>
            <a:solidFill>
              <a:schemeClr val="tx1"/>
            </a:solidFill>
          </a:ln>
        </p:spPr>
      </p:pic>
      <p:sp>
        <p:nvSpPr>
          <p:cNvPr id="6" name="TextBox 5"/>
          <p:cNvSpPr txBox="1"/>
          <p:nvPr/>
        </p:nvSpPr>
        <p:spPr>
          <a:xfrm>
            <a:off x="510519" y="5031435"/>
            <a:ext cx="3550973" cy="830997"/>
          </a:xfrm>
          <a:prstGeom prst="rect">
            <a:avLst/>
          </a:prstGeom>
          <a:noFill/>
        </p:spPr>
        <p:txBody>
          <a:bodyPr wrap="none" rtlCol="0">
            <a:spAutoFit/>
          </a:bodyPr>
          <a:lstStyle/>
          <a:p>
            <a:pPr algn="ctr"/>
            <a:r>
              <a:rPr lang="en-US" dirty="0" smtClean="0"/>
              <a:t>Moon et al. 2014 (WLR)</a:t>
            </a:r>
          </a:p>
          <a:p>
            <a:pPr algn="ctr"/>
            <a:r>
              <a:rPr lang="en-US" dirty="0" smtClean="0"/>
              <a:t>47.2 s</a:t>
            </a:r>
            <a:endParaRPr lang="en-US" dirty="0"/>
          </a:p>
        </p:txBody>
      </p:sp>
      <p:sp>
        <p:nvSpPr>
          <p:cNvPr id="7" name="TextBox 6"/>
          <p:cNvSpPr txBox="1"/>
          <p:nvPr/>
        </p:nvSpPr>
        <p:spPr>
          <a:xfrm>
            <a:off x="5818295" y="5027912"/>
            <a:ext cx="2079415" cy="830997"/>
          </a:xfrm>
          <a:prstGeom prst="rect">
            <a:avLst/>
          </a:prstGeom>
          <a:noFill/>
        </p:spPr>
        <p:txBody>
          <a:bodyPr wrap="none" rtlCol="0">
            <a:spAutoFit/>
          </a:bodyPr>
          <a:lstStyle/>
          <a:p>
            <a:pPr algn="ctr"/>
            <a:r>
              <a:rPr lang="en-US" dirty="0" smtClean="0"/>
              <a:t>Ground truth</a:t>
            </a:r>
          </a:p>
          <a:p>
            <a:pPr algn="ctr"/>
            <a:r>
              <a:rPr lang="en-US" dirty="0" smtClean="0"/>
              <a:t>~ 3 days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 y="2011680"/>
            <a:ext cx="4480560" cy="2987040"/>
          </a:xfrm>
          <a:prstGeom prst="rect">
            <a:avLst/>
          </a:prstGeom>
          <a:ln>
            <a:solidFill>
              <a:schemeClr val="tx1"/>
            </a:solidFill>
          </a:ln>
        </p:spPr>
      </p:pic>
      <p:sp>
        <p:nvSpPr>
          <p:cNvPr id="11" name="TextBox 10"/>
          <p:cNvSpPr txBox="1"/>
          <p:nvPr/>
        </p:nvSpPr>
        <p:spPr>
          <a:xfrm>
            <a:off x="1458693" y="5031435"/>
            <a:ext cx="1654619" cy="830997"/>
          </a:xfrm>
          <a:prstGeom prst="rect">
            <a:avLst/>
          </a:prstGeom>
          <a:noFill/>
        </p:spPr>
        <p:txBody>
          <a:bodyPr wrap="none" rtlCol="0">
            <a:spAutoFit/>
          </a:bodyPr>
          <a:lstStyle/>
          <a:p>
            <a:pPr algn="ctr"/>
            <a:r>
              <a:rPr lang="en-US" dirty="0" smtClean="0"/>
              <a:t>Our result</a:t>
            </a:r>
          </a:p>
          <a:p>
            <a:pPr algn="ctr"/>
            <a:r>
              <a:rPr lang="en-US" dirty="0" smtClean="0"/>
              <a:t>48.9 s</a:t>
            </a:r>
            <a:endParaRPr lang="en-US" dirty="0"/>
          </a:p>
        </p:txBody>
      </p:sp>
      <p:sp>
        <p:nvSpPr>
          <p:cNvPr id="12" name="Rectangle 11"/>
          <p:cNvSpPr/>
          <p:nvPr/>
        </p:nvSpPr>
        <p:spPr>
          <a:xfrm>
            <a:off x="5431167" y="1513300"/>
            <a:ext cx="2853666" cy="461665"/>
          </a:xfrm>
          <a:prstGeom prst="rect">
            <a:avLst/>
          </a:prstGeom>
        </p:spPr>
        <p:txBody>
          <a:bodyPr wrap="none">
            <a:spAutoFit/>
          </a:bodyPr>
          <a:lstStyle/>
          <a:p>
            <a:pPr algn="ctr"/>
            <a:r>
              <a:rPr lang="en-US" dirty="0" smtClean="0"/>
              <a:t>32K samples/pixel</a:t>
            </a:r>
            <a:endParaRPr lang="en-US" dirty="0"/>
          </a:p>
        </p:txBody>
      </p:sp>
      <p:sp>
        <p:nvSpPr>
          <p:cNvPr id="13" name="Rectangle 12"/>
          <p:cNvSpPr/>
          <p:nvPr/>
        </p:nvSpPr>
        <p:spPr>
          <a:xfrm>
            <a:off x="1056341" y="1513300"/>
            <a:ext cx="2459327" cy="461665"/>
          </a:xfrm>
          <a:prstGeom prst="rect">
            <a:avLst/>
          </a:prstGeom>
        </p:spPr>
        <p:txBody>
          <a:bodyPr wrap="none">
            <a:spAutoFit/>
          </a:bodyPr>
          <a:lstStyle/>
          <a:p>
            <a:pPr algn="ctr"/>
            <a:r>
              <a:rPr lang="en-US" dirty="0" smtClean="0"/>
              <a:t>4 samples/pixel</a:t>
            </a:r>
            <a:endParaRPr lang="en-US" dirty="0"/>
          </a:p>
        </p:txBody>
      </p:sp>
      <p:sp>
        <p:nvSpPr>
          <p:cNvPr id="15" name="TextBox 14"/>
          <p:cNvSpPr txBox="1"/>
          <p:nvPr/>
        </p:nvSpPr>
        <p:spPr>
          <a:xfrm>
            <a:off x="3777303" y="6089089"/>
            <a:ext cx="1640193" cy="246221"/>
          </a:xfrm>
          <a:prstGeom prst="rect">
            <a:avLst/>
          </a:prstGeom>
          <a:noFill/>
        </p:spPr>
        <p:txBody>
          <a:bodyPr wrap="none" rtlCol="0">
            <a:spAutoFit/>
          </a:bodyPr>
          <a:lstStyle/>
          <a:p>
            <a:pPr algn="ctr"/>
            <a:r>
              <a:rPr lang="en-US" sz="1000" dirty="0">
                <a:solidFill>
                  <a:srgbClr val="E4E4E4"/>
                </a:solidFill>
              </a:rPr>
              <a:t>Scene by Jo Ann </a:t>
            </a:r>
            <a:r>
              <a:rPr lang="en-US" sz="1000" dirty="0" smtClean="0">
                <a:solidFill>
                  <a:srgbClr val="E4E4E4"/>
                </a:solidFill>
              </a:rPr>
              <a:t>Elliott</a:t>
            </a:r>
            <a:endParaRPr lang="en-US" sz="1000" dirty="0">
              <a:solidFill>
                <a:srgbClr val="E4E4E4"/>
              </a:solidFill>
            </a:endParaRPr>
          </a:p>
        </p:txBody>
      </p:sp>
      <p:sp>
        <p:nvSpPr>
          <p:cNvPr id="14" name="Rectangle 13"/>
          <p:cNvSpPr/>
          <p:nvPr/>
        </p:nvSpPr>
        <p:spPr bwMode="auto">
          <a:xfrm>
            <a:off x="688975" y="2127250"/>
            <a:ext cx="742950" cy="746125"/>
          </a:xfrm>
          <a:prstGeom prst="rect">
            <a:avLst/>
          </a:prstGeom>
          <a:noFill/>
          <a:ln w="571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2219255" y="2973631"/>
            <a:ext cx="270066" cy="271220"/>
          </a:xfrm>
          <a:prstGeom prst="rect">
            <a:avLst/>
          </a:prstGeom>
          <a:noFill/>
          <a:ln w="5715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7470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a:t>Kitchen</a:t>
            </a:r>
            <a:r>
              <a:rPr lang="en-US" dirty="0"/>
              <a:t> (GI)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31" y="3210035"/>
            <a:ext cx="1736369" cy="1736369"/>
          </a:xfrm>
          <a:prstGeom prst="rect">
            <a:avLst/>
          </a:prstGeom>
          <a:ln w="12700">
            <a:solidFill>
              <a:srgbClr val="F04646"/>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856" y="3210035"/>
            <a:ext cx="1736369" cy="1736369"/>
          </a:xfrm>
          <a:prstGeom prst="rect">
            <a:avLst/>
          </a:prstGeom>
          <a:ln w="12700">
            <a:solidFill>
              <a:srgbClr val="F04646"/>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936" y="3210035"/>
            <a:ext cx="1736369" cy="1736369"/>
          </a:xfrm>
          <a:prstGeom prst="rect">
            <a:avLst/>
          </a:prstGeom>
          <a:ln w="12700">
            <a:solidFill>
              <a:srgbClr val="F04646"/>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7016" y="3210035"/>
            <a:ext cx="1736369" cy="1736369"/>
          </a:xfrm>
          <a:prstGeom prst="rect">
            <a:avLst/>
          </a:prstGeom>
          <a:ln w="12700">
            <a:solidFill>
              <a:srgbClr val="F04646"/>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0096" y="3210035"/>
            <a:ext cx="1736369" cy="1736369"/>
          </a:xfrm>
          <a:prstGeom prst="rect">
            <a:avLst/>
          </a:prstGeom>
          <a:ln w="12700">
            <a:solidFill>
              <a:srgbClr val="F04646"/>
            </a:solidFill>
          </a:ln>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12" y="1395625"/>
            <a:ext cx="1737360" cy="1737360"/>
          </a:xfrm>
          <a:prstGeom prst="rect">
            <a:avLst/>
          </a:prstGeom>
          <a:ln w="12700">
            <a:solidFill>
              <a:srgbClr val="92D050"/>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9683" y="1395625"/>
            <a:ext cx="1737360" cy="1737360"/>
          </a:xfrm>
          <a:prstGeom prst="rect">
            <a:avLst/>
          </a:prstGeom>
          <a:ln w="12700">
            <a:solidFill>
              <a:srgbClr val="92D050"/>
            </a:solid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2763" y="1395625"/>
            <a:ext cx="1737360" cy="1737360"/>
          </a:xfrm>
          <a:prstGeom prst="rect">
            <a:avLst/>
          </a:prstGeom>
          <a:ln w="12700">
            <a:solidFill>
              <a:srgbClr val="92D050"/>
            </a:solidFill>
          </a:ln>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5843" y="1395625"/>
            <a:ext cx="1737360" cy="1737360"/>
          </a:xfrm>
          <a:prstGeom prst="rect">
            <a:avLst/>
          </a:prstGeom>
          <a:ln w="12700">
            <a:solidFill>
              <a:srgbClr val="92D050"/>
            </a:solidFill>
          </a:ln>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8923" y="1395625"/>
            <a:ext cx="1737360" cy="1737360"/>
          </a:xfrm>
          <a:prstGeom prst="rect">
            <a:avLst/>
          </a:prstGeom>
          <a:ln w="12700">
            <a:solidFill>
              <a:srgbClr val="92D050"/>
            </a:solidFill>
          </a:ln>
        </p:spPr>
      </p:pic>
      <p:sp>
        <p:nvSpPr>
          <p:cNvPr id="18" name="TextBox 17"/>
          <p:cNvSpPr txBox="1"/>
          <p:nvPr/>
        </p:nvSpPr>
        <p:spPr>
          <a:xfrm>
            <a:off x="249151" y="966324"/>
            <a:ext cx="1499128" cy="461665"/>
          </a:xfrm>
          <a:prstGeom prst="rect">
            <a:avLst/>
          </a:prstGeom>
          <a:noFill/>
        </p:spPr>
        <p:txBody>
          <a:bodyPr wrap="none" rtlCol="0">
            <a:spAutoFit/>
          </a:bodyPr>
          <a:lstStyle/>
          <a:p>
            <a:pPr algn="ctr"/>
            <a:r>
              <a:rPr lang="en-US" dirty="0" smtClean="0"/>
              <a:t>Input MC</a:t>
            </a:r>
            <a:endParaRPr lang="en-US" dirty="0"/>
          </a:p>
        </p:txBody>
      </p:sp>
      <p:sp>
        <p:nvSpPr>
          <p:cNvPr id="20" name="TextBox 19"/>
          <p:cNvSpPr txBox="1"/>
          <p:nvPr/>
        </p:nvSpPr>
        <p:spPr>
          <a:xfrm>
            <a:off x="2463212" y="966324"/>
            <a:ext cx="630301" cy="461665"/>
          </a:xfrm>
          <a:prstGeom prst="rect">
            <a:avLst/>
          </a:prstGeom>
          <a:noFill/>
        </p:spPr>
        <p:txBody>
          <a:bodyPr wrap="none" rtlCol="0">
            <a:spAutoFit/>
          </a:bodyPr>
          <a:lstStyle/>
          <a:p>
            <a:pPr algn="ctr"/>
            <a:r>
              <a:rPr lang="en-US" dirty="0" smtClean="0"/>
              <a:t>RD</a:t>
            </a:r>
            <a:endParaRPr lang="en-US" dirty="0"/>
          </a:p>
        </p:txBody>
      </p:sp>
      <p:sp>
        <p:nvSpPr>
          <p:cNvPr id="21" name="TextBox 20"/>
          <p:cNvSpPr txBox="1"/>
          <p:nvPr/>
        </p:nvSpPr>
        <p:spPr>
          <a:xfrm>
            <a:off x="4129410" y="966324"/>
            <a:ext cx="885179" cy="461665"/>
          </a:xfrm>
          <a:prstGeom prst="rect">
            <a:avLst/>
          </a:prstGeom>
          <a:noFill/>
        </p:spPr>
        <p:txBody>
          <a:bodyPr wrap="none" rtlCol="0">
            <a:spAutoFit/>
          </a:bodyPr>
          <a:lstStyle/>
          <a:p>
            <a:pPr algn="ctr"/>
            <a:r>
              <a:rPr lang="en-US" dirty="0" smtClean="0"/>
              <a:t>WLR</a:t>
            </a:r>
            <a:endParaRPr lang="en-US" dirty="0"/>
          </a:p>
        </p:txBody>
      </p:sp>
      <p:sp>
        <p:nvSpPr>
          <p:cNvPr id="22" name="TextBox 21"/>
          <p:cNvSpPr txBox="1"/>
          <p:nvPr/>
        </p:nvSpPr>
        <p:spPr>
          <a:xfrm>
            <a:off x="5893116" y="966324"/>
            <a:ext cx="902812" cy="461665"/>
          </a:xfrm>
          <a:prstGeom prst="rect">
            <a:avLst/>
          </a:prstGeom>
          <a:noFill/>
        </p:spPr>
        <p:txBody>
          <a:bodyPr wrap="none" rtlCol="0">
            <a:spAutoFit/>
          </a:bodyPr>
          <a:lstStyle/>
          <a:p>
            <a:pPr algn="ctr"/>
            <a:r>
              <a:rPr lang="en-US" dirty="0" smtClean="0"/>
              <a:t>Ours</a:t>
            </a:r>
            <a:endParaRPr lang="en-US" dirty="0"/>
          </a:p>
        </p:txBody>
      </p:sp>
      <p:sp>
        <p:nvSpPr>
          <p:cNvPr id="23" name="TextBox 22"/>
          <p:cNvSpPr txBox="1"/>
          <p:nvPr/>
        </p:nvSpPr>
        <p:spPr>
          <a:xfrm>
            <a:off x="7820328" y="966324"/>
            <a:ext cx="611066" cy="461665"/>
          </a:xfrm>
          <a:prstGeom prst="rect">
            <a:avLst/>
          </a:prstGeom>
          <a:noFill/>
        </p:spPr>
        <p:txBody>
          <a:bodyPr wrap="none" rtlCol="0">
            <a:spAutoFit/>
          </a:bodyPr>
          <a:lstStyle/>
          <a:p>
            <a:pPr algn="ctr"/>
            <a:r>
              <a:rPr lang="en-US" dirty="0" smtClean="0"/>
              <a:t>GT</a:t>
            </a:r>
            <a:endParaRPr lang="en-US" dirty="0"/>
          </a:p>
        </p:txBody>
      </p:sp>
      <p:sp>
        <p:nvSpPr>
          <p:cNvPr id="19" name="Rectangle 18"/>
          <p:cNvSpPr/>
          <p:nvPr/>
        </p:nvSpPr>
        <p:spPr>
          <a:xfrm>
            <a:off x="3820696" y="4946900"/>
            <a:ext cx="1481495" cy="1200329"/>
          </a:xfrm>
          <a:prstGeom prst="rect">
            <a:avLst/>
          </a:prstGeom>
        </p:spPr>
        <p:txBody>
          <a:bodyPr wrap="none">
            <a:spAutoFit/>
          </a:bodyPr>
          <a:lstStyle/>
          <a:p>
            <a:pPr algn="ctr"/>
            <a:r>
              <a:rPr lang="en-US" dirty="0" smtClean="0"/>
              <a:t>47.2 s</a:t>
            </a:r>
          </a:p>
          <a:p>
            <a:pPr algn="ctr"/>
            <a:r>
              <a:rPr lang="en-US" dirty="0" smtClean="0">
                <a:solidFill>
                  <a:srgbClr val="92D050"/>
                </a:solidFill>
              </a:rPr>
              <a:t>2.76x10</a:t>
            </a:r>
            <a:r>
              <a:rPr lang="en-US" baseline="30000" dirty="0" smtClean="0">
                <a:solidFill>
                  <a:srgbClr val="92D050"/>
                </a:solidFill>
              </a:rPr>
              <a:t>-2</a:t>
            </a:r>
          </a:p>
          <a:p>
            <a:pPr algn="ctr"/>
            <a:r>
              <a:rPr lang="en-US" dirty="0">
                <a:solidFill>
                  <a:srgbClr val="5E8AB4"/>
                </a:solidFill>
              </a:rPr>
              <a:t>0.906</a:t>
            </a:r>
          </a:p>
        </p:txBody>
      </p:sp>
      <p:sp>
        <p:nvSpPr>
          <p:cNvPr id="26" name="Rectangle 25"/>
          <p:cNvSpPr/>
          <p:nvPr/>
        </p:nvSpPr>
        <p:spPr>
          <a:xfrm>
            <a:off x="5574921" y="4946900"/>
            <a:ext cx="1539204" cy="1200329"/>
          </a:xfrm>
          <a:prstGeom prst="rect">
            <a:avLst/>
          </a:prstGeom>
        </p:spPr>
        <p:txBody>
          <a:bodyPr wrap="none">
            <a:spAutoFit/>
          </a:bodyPr>
          <a:lstStyle/>
          <a:p>
            <a:pPr algn="ctr"/>
            <a:r>
              <a:rPr lang="en-US" dirty="0" smtClean="0"/>
              <a:t>48.9 s</a:t>
            </a:r>
          </a:p>
          <a:p>
            <a:pPr algn="ctr"/>
            <a:r>
              <a:rPr lang="en-US" dirty="0">
                <a:solidFill>
                  <a:srgbClr val="92D050"/>
                </a:solidFill>
              </a:rPr>
              <a:t>2.05x10</a:t>
            </a:r>
            <a:r>
              <a:rPr lang="en-US" baseline="30000" dirty="0">
                <a:solidFill>
                  <a:srgbClr val="92D050"/>
                </a:solidFill>
              </a:rPr>
              <a:t>-2 </a:t>
            </a:r>
            <a:endParaRPr lang="en-US" baseline="30000" dirty="0" smtClean="0">
              <a:solidFill>
                <a:srgbClr val="92D050"/>
              </a:solidFill>
            </a:endParaRPr>
          </a:p>
          <a:p>
            <a:pPr algn="ctr"/>
            <a:r>
              <a:rPr lang="en-US" dirty="0">
                <a:solidFill>
                  <a:srgbClr val="5E8AB4"/>
                </a:solidFill>
              </a:rPr>
              <a:t>0.939</a:t>
            </a:r>
          </a:p>
        </p:txBody>
      </p:sp>
      <p:sp>
        <p:nvSpPr>
          <p:cNvPr id="27" name="Rectangle 26"/>
          <p:cNvSpPr/>
          <p:nvPr/>
        </p:nvSpPr>
        <p:spPr>
          <a:xfrm>
            <a:off x="2011516" y="4952990"/>
            <a:ext cx="1539204" cy="1200329"/>
          </a:xfrm>
          <a:prstGeom prst="rect">
            <a:avLst/>
          </a:prstGeom>
        </p:spPr>
        <p:txBody>
          <a:bodyPr wrap="none">
            <a:spAutoFit/>
          </a:bodyPr>
          <a:lstStyle/>
          <a:p>
            <a:pPr algn="ctr"/>
            <a:r>
              <a:rPr lang="en-US" dirty="0" smtClean="0"/>
              <a:t>58.3 s</a:t>
            </a:r>
          </a:p>
          <a:p>
            <a:pPr algn="ctr"/>
            <a:r>
              <a:rPr lang="en-US" dirty="0">
                <a:solidFill>
                  <a:srgbClr val="92D050"/>
                </a:solidFill>
              </a:rPr>
              <a:t>4.71x10</a:t>
            </a:r>
            <a:r>
              <a:rPr lang="en-US" baseline="30000" dirty="0">
                <a:solidFill>
                  <a:srgbClr val="92D050"/>
                </a:solidFill>
              </a:rPr>
              <a:t>-2</a:t>
            </a:r>
            <a:r>
              <a:rPr lang="en-US" baseline="30000" dirty="0">
                <a:solidFill>
                  <a:srgbClr val="00B050"/>
                </a:solidFill>
              </a:rPr>
              <a:t> </a:t>
            </a:r>
            <a:endParaRPr lang="en-US" baseline="30000" dirty="0" smtClean="0">
              <a:solidFill>
                <a:srgbClr val="00B050"/>
              </a:solidFill>
            </a:endParaRPr>
          </a:p>
          <a:p>
            <a:pPr algn="ctr"/>
            <a:r>
              <a:rPr lang="en-US" dirty="0">
                <a:solidFill>
                  <a:srgbClr val="5E8AB4"/>
                </a:solidFill>
              </a:rPr>
              <a:t>0.895</a:t>
            </a:r>
          </a:p>
        </p:txBody>
      </p:sp>
      <p:sp>
        <p:nvSpPr>
          <p:cNvPr id="28" name="Rectangle 27"/>
          <p:cNvSpPr/>
          <p:nvPr/>
        </p:nvSpPr>
        <p:spPr>
          <a:xfrm>
            <a:off x="53969" y="4952990"/>
            <a:ext cx="1882246" cy="1200329"/>
          </a:xfrm>
          <a:prstGeom prst="rect">
            <a:avLst/>
          </a:prstGeom>
        </p:spPr>
        <p:txBody>
          <a:bodyPr wrap="none">
            <a:spAutoFit/>
          </a:bodyPr>
          <a:lstStyle/>
          <a:p>
            <a:pPr algn="ctr"/>
            <a:r>
              <a:rPr lang="en-US" dirty="0" smtClean="0"/>
              <a:t>40.8 s</a:t>
            </a:r>
          </a:p>
          <a:p>
            <a:pPr algn="ctr"/>
            <a:r>
              <a:rPr lang="en-US" dirty="0">
                <a:solidFill>
                  <a:srgbClr val="92D050"/>
                </a:solidFill>
              </a:rPr>
              <a:t>776.48x10</a:t>
            </a:r>
            <a:r>
              <a:rPr lang="en-US" baseline="30000" dirty="0">
                <a:solidFill>
                  <a:srgbClr val="92D050"/>
                </a:solidFill>
              </a:rPr>
              <a:t>-2</a:t>
            </a:r>
            <a:r>
              <a:rPr lang="en-US" baseline="30000" dirty="0">
                <a:solidFill>
                  <a:srgbClr val="00B050"/>
                </a:solidFill>
              </a:rPr>
              <a:t> </a:t>
            </a:r>
            <a:endParaRPr lang="en-US" baseline="30000" dirty="0" smtClean="0">
              <a:solidFill>
                <a:srgbClr val="00B050"/>
              </a:solidFill>
            </a:endParaRPr>
          </a:p>
          <a:p>
            <a:pPr algn="ctr"/>
            <a:r>
              <a:rPr lang="en-US" dirty="0">
                <a:solidFill>
                  <a:srgbClr val="5E8AB4"/>
                </a:solidFill>
              </a:rPr>
              <a:t>0.540</a:t>
            </a:r>
          </a:p>
        </p:txBody>
      </p:sp>
      <p:sp>
        <p:nvSpPr>
          <p:cNvPr id="31" name="Rectangle 30"/>
          <p:cNvSpPr/>
          <p:nvPr/>
        </p:nvSpPr>
        <p:spPr>
          <a:xfrm>
            <a:off x="7066919" y="5316231"/>
            <a:ext cx="2117887" cy="830997"/>
          </a:xfrm>
          <a:prstGeom prst="rect">
            <a:avLst/>
          </a:prstGeom>
        </p:spPr>
        <p:txBody>
          <a:bodyPr wrap="none">
            <a:spAutoFit/>
          </a:bodyPr>
          <a:lstStyle/>
          <a:p>
            <a:pPr algn="ctr"/>
            <a:r>
              <a:rPr lang="en-US" dirty="0" smtClean="0">
                <a:solidFill>
                  <a:srgbClr val="92D050"/>
                </a:solidFill>
              </a:rPr>
              <a:t>Relative MSE</a:t>
            </a:r>
          </a:p>
          <a:p>
            <a:pPr algn="ctr"/>
            <a:r>
              <a:rPr lang="en-US" dirty="0" smtClean="0">
                <a:solidFill>
                  <a:srgbClr val="5E8AB4"/>
                </a:solidFill>
              </a:rPr>
              <a:t>SSIM</a:t>
            </a:r>
            <a:endParaRPr lang="en-US" dirty="0">
              <a:solidFill>
                <a:srgbClr val="5E8AB4"/>
              </a:solidFill>
            </a:endParaRPr>
          </a:p>
        </p:txBody>
      </p:sp>
    </p:spTree>
    <p:extLst>
      <p:ext uri="{BB962C8B-B14F-4D97-AF65-F5344CB8AC3E}">
        <p14:creationId xmlns:p14="http://schemas.microsoft.com/office/powerpoint/2010/main" val="215923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19" grpId="0"/>
      <p:bldP spid="26" grpId="0"/>
      <p:bldP spid="27" grpId="0"/>
      <p:bldP spid="28"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Animated </a:t>
            </a:r>
            <a:r>
              <a:rPr lang="en-US" dirty="0"/>
              <a:t>s</a:t>
            </a:r>
            <a:r>
              <a:rPr lang="en-US" dirty="0" smtClean="0"/>
              <a:t>equences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535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p:nvPr/>
        </p:nvSpPr>
        <p:spPr bwMode="auto">
          <a:xfrm>
            <a:off x="401444" y="770108"/>
            <a:ext cx="8422896" cy="322712"/>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9" name="TextBox 18"/>
          <p:cNvSpPr txBox="1"/>
          <p:nvPr/>
        </p:nvSpPr>
        <p:spPr>
          <a:xfrm>
            <a:off x="0" y="2973630"/>
            <a:ext cx="9143999" cy="646331"/>
          </a:xfrm>
          <a:prstGeom prst="rect">
            <a:avLst/>
          </a:prstGeom>
          <a:noFill/>
        </p:spPr>
        <p:txBody>
          <a:bodyPr wrap="square" rtlCol="0">
            <a:spAutoFit/>
          </a:bodyPr>
          <a:lstStyle/>
          <a:p>
            <a:pPr algn="ctr"/>
            <a:r>
              <a:rPr lang="en-US" sz="3600" cap="small" dirty="0" smtClean="0"/>
              <a:t>Kitchen</a:t>
            </a:r>
            <a:endParaRPr lang="en-US" sz="3600" cap="small" dirty="0"/>
          </a:p>
        </p:txBody>
      </p:sp>
    </p:spTree>
    <p:extLst>
      <p:ext uri="{BB962C8B-B14F-4D97-AF65-F5344CB8AC3E}">
        <p14:creationId xmlns:p14="http://schemas.microsoft.com/office/powerpoint/2010/main" val="1283907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951528"/>
            <a:ext cx="9144000" cy="906472"/>
          </a:xfrm>
          <a:prstGeom prst="rect">
            <a:avLst/>
          </a:prstGeom>
          <a:solidFill>
            <a:srgbClr val="1C1C1C"/>
          </a:solidFill>
          <a:ln w="12700">
            <a:noFill/>
            <a:miter lim="800000"/>
            <a:headEnd/>
            <a:tailEnd/>
          </a:ln>
        </p:spPr>
        <p:txBody>
          <a:bodyPr wrap="none" anchor="ctr"/>
          <a:lstStyle/>
          <a:p>
            <a:pPr eaLnBrk="0" hangingPunct="0">
              <a:lnSpc>
                <a:spcPct val="90000"/>
              </a:lnSpc>
              <a:spcBef>
                <a:spcPct val="50000"/>
              </a:spcBef>
              <a:buClr>
                <a:schemeClr val="accent1"/>
              </a:buClr>
              <a:buSzPct val="80000"/>
              <a:buFont typeface="Monotype Sorts"/>
              <a:buNone/>
            </a:pPr>
            <a:endParaRPr lang="en-US"/>
          </a:p>
        </p:txBody>
      </p:sp>
      <p:sp>
        <p:nvSpPr>
          <p:cNvPr id="2" name="Title 1"/>
          <p:cNvSpPr>
            <a:spLocks noGrp="1"/>
          </p:cNvSpPr>
          <p:nvPr>
            <p:ph type="title"/>
          </p:nvPr>
        </p:nvSpPr>
        <p:spPr/>
        <p:txBody>
          <a:bodyPr/>
          <a:lstStyle/>
          <a:p>
            <a:r>
              <a:rPr lang="en-US" dirty="0" smtClean="0"/>
              <a:t>Input MC 8 </a:t>
            </a:r>
            <a:r>
              <a:rPr lang="en-US" dirty="0" err="1" smtClean="0"/>
              <a:t>spp</a:t>
            </a:r>
            <a:r>
              <a:rPr lang="en-US" dirty="0"/>
              <a:t> </a:t>
            </a:r>
            <a:r>
              <a:rPr lang="en-US" dirty="0" smtClean="0"/>
              <a:t>- 80 sec/frame</a:t>
            </a:r>
            <a:endParaRPr lang="en-US" dirty="0"/>
          </a:p>
        </p:txBody>
      </p:sp>
      <p:sp>
        <p:nvSpPr>
          <p:cNvPr id="4" name="Rectangle 3"/>
          <p:cNvSpPr/>
          <p:nvPr/>
        </p:nvSpPr>
        <p:spPr>
          <a:xfrm>
            <a:off x="2851815" y="6370369"/>
            <a:ext cx="3491170" cy="246221"/>
          </a:xfrm>
          <a:prstGeom prst="rect">
            <a:avLst/>
          </a:prstGeom>
        </p:spPr>
        <p:txBody>
          <a:bodyPr wrap="square">
            <a:spAutoFit/>
          </a:bodyPr>
          <a:lstStyle/>
          <a:p>
            <a:pPr algn="ctr"/>
            <a:r>
              <a:rPr lang="en-US" sz="1000" dirty="0" smtClean="0">
                <a:solidFill>
                  <a:srgbClr val="E4E4E4"/>
                </a:solidFill>
              </a:rPr>
              <a:t>Scene by </a:t>
            </a:r>
            <a:r>
              <a:rPr lang="en-US" sz="1000" dirty="0">
                <a:solidFill>
                  <a:srgbClr val="E4E4E4"/>
                </a:solidFill>
              </a:rPr>
              <a:t>Jo Ann Elliott</a:t>
            </a:r>
          </a:p>
        </p:txBody>
      </p:sp>
      <p:pic>
        <p:nvPicPr>
          <p:cNvPr id="3" name="Nois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1194" y="1051560"/>
            <a:ext cx="7886700" cy="5257800"/>
          </a:xfrm>
          <a:prstGeom prst="rect">
            <a:avLst/>
          </a:prstGeom>
        </p:spPr>
      </p:pic>
    </p:spTree>
    <p:extLst>
      <p:ext uri="{BB962C8B-B14F-4D97-AF65-F5344CB8AC3E}">
        <p14:creationId xmlns:p14="http://schemas.microsoft.com/office/powerpoint/2010/main" val="37834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6078482"/>
            <a:ext cx="9144000" cy="789439"/>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4385" y="1752491"/>
            <a:ext cx="4813165" cy="607979"/>
          </a:xfrm>
          <a:prstGeom prst="rect">
            <a:avLst/>
          </a:prstGeom>
        </p:spPr>
      </p:pic>
      <p:sp>
        <p:nvSpPr>
          <p:cNvPr id="2" name="Title 1"/>
          <p:cNvSpPr>
            <a:spLocks noGrp="1"/>
          </p:cNvSpPr>
          <p:nvPr>
            <p:ph type="title"/>
          </p:nvPr>
        </p:nvSpPr>
        <p:spPr/>
        <p:txBody>
          <a:bodyPr/>
          <a:lstStyle/>
          <a:p>
            <a:r>
              <a:rPr lang="en-US" dirty="0" smtClean="0"/>
              <a:t>Previous work</a:t>
            </a:r>
            <a:endParaRPr lang="en-US" dirty="0"/>
          </a:p>
        </p:txBody>
      </p:sp>
      <p:sp>
        <p:nvSpPr>
          <p:cNvPr id="3" name="Content Placeholder 2"/>
          <p:cNvSpPr>
            <a:spLocks noGrp="1"/>
          </p:cNvSpPr>
          <p:nvPr>
            <p:ph idx="1"/>
          </p:nvPr>
        </p:nvSpPr>
        <p:spPr/>
        <p:txBody>
          <a:bodyPr/>
          <a:lstStyle/>
          <a:p>
            <a:r>
              <a:rPr lang="en-US" dirty="0" smtClean="0"/>
              <a:t>Error-minimization</a:t>
            </a:r>
          </a:p>
        </p:txBody>
      </p:sp>
      <p:grpSp>
        <p:nvGrpSpPr>
          <p:cNvPr id="9" name="Group 8"/>
          <p:cNvGrpSpPr/>
          <p:nvPr/>
        </p:nvGrpSpPr>
        <p:grpSpPr>
          <a:xfrm>
            <a:off x="6675157" y="1829205"/>
            <a:ext cx="227685" cy="302290"/>
            <a:chOff x="1460305" y="4723014"/>
            <a:chExt cx="227685" cy="302290"/>
          </a:xfrm>
        </p:grpSpPr>
        <p:cxnSp>
          <p:nvCxnSpPr>
            <p:cNvPr id="6" name="Straight Connector 5"/>
            <p:cNvCxnSpPr/>
            <p:nvPr/>
          </p:nvCxnSpPr>
          <p:spPr bwMode="auto">
            <a:xfrm>
              <a:off x="1460305" y="4723014"/>
              <a:ext cx="227685" cy="299781"/>
            </a:xfrm>
            <a:prstGeom prst="line">
              <a:avLst/>
            </a:prstGeom>
            <a:solidFill>
              <a:schemeClr val="tx2"/>
            </a:solidFill>
            <a:ln w="76200" cap="flat" cmpd="sng" algn="ctr">
              <a:solidFill>
                <a:srgbClr val="F04646"/>
              </a:solidFill>
              <a:prstDash val="solid"/>
              <a:round/>
              <a:headEnd type="none" w="med" len="med"/>
              <a:tailEnd type="none" w="med" len="med"/>
            </a:ln>
            <a:effectLst/>
          </p:spPr>
        </p:cxnSp>
        <p:cxnSp>
          <p:nvCxnSpPr>
            <p:cNvPr id="53" name="Straight Connector 52"/>
            <p:cNvCxnSpPr/>
            <p:nvPr/>
          </p:nvCxnSpPr>
          <p:spPr bwMode="auto">
            <a:xfrm flipH="1">
              <a:off x="1460305" y="4725523"/>
              <a:ext cx="227685" cy="299781"/>
            </a:xfrm>
            <a:prstGeom prst="line">
              <a:avLst/>
            </a:prstGeom>
            <a:solidFill>
              <a:schemeClr val="tx2"/>
            </a:solidFill>
            <a:ln w="76200" cap="flat" cmpd="sng" algn="ctr">
              <a:solidFill>
                <a:srgbClr val="F04646"/>
              </a:solidFill>
              <a:prstDash val="solid"/>
              <a:round/>
              <a:headEnd type="none" w="med" len="med"/>
              <a:tailEnd type="none" w="med" len="med"/>
            </a:ln>
            <a:effectLst/>
          </p:spPr>
        </p:cxnSp>
      </p:grpSp>
      <p:sp>
        <p:nvSpPr>
          <p:cNvPr id="69" name="TextBox 68"/>
          <p:cNvSpPr txBox="1"/>
          <p:nvPr/>
        </p:nvSpPr>
        <p:spPr>
          <a:xfrm>
            <a:off x="922532" y="5022795"/>
            <a:ext cx="6342442" cy="1569660"/>
          </a:xfrm>
          <a:prstGeom prst="rect">
            <a:avLst/>
          </a:prstGeom>
          <a:noFill/>
        </p:spPr>
        <p:txBody>
          <a:bodyPr wrap="none" rtlCol="0">
            <a:spAutoFit/>
          </a:bodyPr>
          <a:lstStyle/>
          <a:p>
            <a:r>
              <a:rPr lang="en-US" dirty="0" err="1" smtClean="0">
                <a:solidFill>
                  <a:srgbClr val="92D050"/>
                </a:solidFill>
              </a:rPr>
              <a:t>Rousselle</a:t>
            </a:r>
            <a:r>
              <a:rPr lang="en-US" dirty="0" smtClean="0">
                <a:solidFill>
                  <a:srgbClr val="92D050"/>
                </a:solidFill>
              </a:rPr>
              <a:t> et al. [2011]</a:t>
            </a:r>
            <a:r>
              <a:rPr lang="en-US" dirty="0" smtClean="0"/>
              <a:t> </a:t>
            </a:r>
            <a:r>
              <a:rPr lang="en-US" dirty="0" smtClean="0">
                <a:solidFill>
                  <a:srgbClr val="92D050"/>
                </a:solidFill>
              </a:rPr>
              <a:t>–</a:t>
            </a:r>
            <a:r>
              <a:rPr lang="en-US" dirty="0" smtClean="0"/>
              <a:t> Bias and variance</a:t>
            </a:r>
          </a:p>
          <a:p>
            <a:r>
              <a:rPr lang="en-US" dirty="0" smtClean="0">
                <a:solidFill>
                  <a:srgbClr val="92D050"/>
                </a:solidFill>
              </a:rPr>
              <a:t>Li et al. [2012] – </a:t>
            </a:r>
            <a:r>
              <a:rPr lang="en-US" dirty="0" smtClean="0"/>
              <a:t>SURE</a:t>
            </a:r>
          </a:p>
          <a:p>
            <a:r>
              <a:rPr lang="en-US" dirty="0" err="1" smtClean="0">
                <a:solidFill>
                  <a:srgbClr val="92D050"/>
                </a:solidFill>
              </a:rPr>
              <a:t>Rousselle</a:t>
            </a:r>
            <a:r>
              <a:rPr lang="en-US" dirty="0" smtClean="0">
                <a:solidFill>
                  <a:srgbClr val="92D050"/>
                </a:solidFill>
              </a:rPr>
              <a:t> et al. [2013] – </a:t>
            </a:r>
            <a:r>
              <a:rPr lang="en-US" dirty="0" smtClean="0"/>
              <a:t>SURE</a:t>
            </a:r>
          </a:p>
          <a:p>
            <a:r>
              <a:rPr lang="en-US" dirty="0" smtClean="0">
                <a:solidFill>
                  <a:srgbClr val="92D050"/>
                </a:solidFill>
              </a:rPr>
              <a:t>Moon et </a:t>
            </a:r>
            <a:r>
              <a:rPr lang="en-US" dirty="0">
                <a:solidFill>
                  <a:srgbClr val="92D050"/>
                </a:solidFill>
              </a:rPr>
              <a:t>al. [</a:t>
            </a:r>
            <a:r>
              <a:rPr lang="en-US" dirty="0" smtClean="0">
                <a:solidFill>
                  <a:srgbClr val="92D050"/>
                </a:solidFill>
              </a:rPr>
              <a:t>2014]</a:t>
            </a:r>
            <a:r>
              <a:rPr lang="en-US" dirty="0" smtClean="0"/>
              <a:t> </a:t>
            </a:r>
            <a:r>
              <a:rPr lang="en-US" dirty="0">
                <a:solidFill>
                  <a:srgbClr val="92D050"/>
                </a:solidFill>
              </a:rPr>
              <a:t>–</a:t>
            </a:r>
            <a:r>
              <a:rPr lang="en-US" dirty="0"/>
              <a:t> Bias and </a:t>
            </a:r>
            <a:r>
              <a:rPr lang="en-US" dirty="0" smtClean="0"/>
              <a:t>variance</a:t>
            </a:r>
            <a:endParaRPr lang="en-US" dirty="0"/>
          </a:p>
        </p:txBody>
      </p:sp>
      <p:cxnSp>
        <p:nvCxnSpPr>
          <p:cNvPr id="76" name="Straight Arrow Connector 75"/>
          <p:cNvCxnSpPr/>
          <p:nvPr/>
        </p:nvCxnSpPr>
        <p:spPr bwMode="auto">
          <a:xfrm flipV="1">
            <a:off x="4461590" y="2132541"/>
            <a:ext cx="0" cy="537509"/>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725" y="1628288"/>
            <a:ext cx="268565" cy="163195"/>
          </a:xfrm>
          <a:prstGeom prst="rect">
            <a:avLst/>
          </a:prstGeom>
        </p:spPr>
      </p:pic>
      <p:sp>
        <p:nvSpPr>
          <p:cNvPr id="11" name="Rectangle 10"/>
          <p:cNvSpPr/>
          <p:nvPr/>
        </p:nvSpPr>
        <p:spPr bwMode="auto">
          <a:xfrm>
            <a:off x="3973579" y="3256058"/>
            <a:ext cx="1821480" cy="1376099"/>
          </a:xfrm>
          <a:prstGeom prst="rect">
            <a:avLst/>
          </a:prstGeom>
          <a:noFill/>
          <a:ln w="508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2" name="TextBox 11"/>
          <p:cNvSpPr txBox="1"/>
          <p:nvPr/>
        </p:nvSpPr>
        <p:spPr>
          <a:xfrm>
            <a:off x="4327311" y="3715095"/>
            <a:ext cx="1106393" cy="461665"/>
          </a:xfrm>
          <a:prstGeom prst="rect">
            <a:avLst/>
          </a:prstGeom>
          <a:noFill/>
        </p:spPr>
        <p:txBody>
          <a:bodyPr wrap="none" rtlCol="0">
            <a:spAutoFit/>
          </a:bodyPr>
          <a:lstStyle/>
          <a:p>
            <a:pPr algn="ctr"/>
            <a:r>
              <a:rPr lang="en-US" dirty="0"/>
              <a:t>f</a:t>
            </a:r>
            <a:r>
              <a:rPr lang="en-US" dirty="0" smtClean="0"/>
              <a:t>ilter   </a:t>
            </a:r>
            <a:endParaRPr lang="en-US" dirty="0"/>
          </a:p>
        </p:txBody>
      </p:sp>
      <p:sp>
        <p:nvSpPr>
          <p:cNvPr id="13" name="Right Arrow 12"/>
          <p:cNvSpPr/>
          <p:nvPr/>
        </p:nvSpPr>
        <p:spPr bwMode="auto">
          <a:xfrm>
            <a:off x="3464938" y="4247900"/>
            <a:ext cx="443872"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4" name="Right Arrow 13"/>
          <p:cNvSpPr/>
          <p:nvPr/>
        </p:nvSpPr>
        <p:spPr bwMode="auto">
          <a:xfrm>
            <a:off x="5876953" y="3832726"/>
            <a:ext cx="379475"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nvGrpSpPr>
          <p:cNvPr id="15" name="Group 14"/>
          <p:cNvGrpSpPr/>
          <p:nvPr/>
        </p:nvGrpSpPr>
        <p:grpSpPr>
          <a:xfrm>
            <a:off x="2485321" y="3911800"/>
            <a:ext cx="731520" cy="731520"/>
            <a:chOff x="1744375" y="1802685"/>
            <a:chExt cx="731520" cy="73152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4375" y="1802685"/>
              <a:ext cx="457200" cy="457200"/>
            </a:xfrm>
            <a:prstGeom prst="rect">
              <a:avLst/>
            </a:prstGeom>
            <a:ln>
              <a:solidFill>
                <a:srgbClr val="B42819"/>
              </a:solidFill>
            </a:ln>
            <a:scene3d>
              <a:camera prst="orthographicFront">
                <a:rot lat="1800000" lon="19799988" rev="0"/>
              </a:camera>
              <a:lightRig rig="threePt" dir="t"/>
            </a:scene3d>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095" y="1848405"/>
              <a:ext cx="457200" cy="457200"/>
            </a:xfrm>
            <a:prstGeom prst="rect">
              <a:avLst/>
            </a:prstGeom>
            <a:ln>
              <a:solidFill>
                <a:srgbClr val="B42819"/>
              </a:solidFill>
            </a:ln>
            <a:scene3d>
              <a:camera prst="orthographicFront">
                <a:rot lat="1800000" lon="19799988" rev="0"/>
              </a:camera>
              <a:lightRig rig="threePt" dir="t"/>
            </a:scene3d>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5815" y="1894125"/>
              <a:ext cx="457200" cy="457200"/>
            </a:xfrm>
            <a:prstGeom prst="rect">
              <a:avLst/>
            </a:prstGeom>
            <a:ln>
              <a:solidFill>
                <a:srgbClr val="B42819"/>
              </a:solidFill>
            </a:ln>
            <a:scene3d>
              <a:camera prst="orthographicFront">
                <a:rot lat="1800000" lon="19799988" rev="0"/>
              </a:camera>
              <a:lightRig rig="threePt" dir="t"/>
            </a:scene3d>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1535" y="1939845"/>
              <a:ext cx="457200" cy="457200"/>
            </a:xfrm>
            <a:prstGeom prst="rect">
              <a:avLst/>
            </a:prstGeom>
            <a:ln>
              <a:solidFill>
                <a:srgbClr val="B42819"/>
              </a:solidFill>
            </a:ln>
            <a:scene3d>
              <a:camera prst="orthographicFront">
                <a:rot lat="1800000" lon="19799988" rev="0"/>
              </a:camera>
              <a:lightRig rig="threePt" dir="t"/>
            </a:scene3d>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7255" y="1985565"/>
              <a:ext cx="457200" cy="457200"/>
            </a:xfrm>
            <a:prstGeom prst="rect">
              <a:avLst/>
            </a:prstGeom>
            <a:ln>
              <a:solidFill>
                <a:srgbClr val="B42819"/>
              </a:solidFill>
            </a:ln>
            <a:scene3d>
              <a:camera prst="orthographicFront">
                <a:rot lat="1800000" lon="19799988" rev="0"/>
              </a:camera>
              <a:lightRig rig="threePt" dir="t"/>
            </a:scene3d>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2975" y="2031285"/>
              <a:ext cx="457200" cy="457200"/>
            </a:xfrm>
            <a:prstGeom prst="rect">
              <a:avLst/>
            </a:prstGeom>
            <a:ln>
              <a:solidFill>
                <a:srgbClr val="B42819"/>
              </a:solidFill>
            </a:ln>
            <a:scene3d>
              <a:camera prst="orthographicFront">
                <a:rot lat="1800000" lon="19799988" rev="0"/>
              </a:camera>
              <a:lightRig rig="threePt" dir="t"/>
            </a:scene3d>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8695" y="2077005"/>
              <a:ext cx="457200" cy="457200"/>
            </a:xfrm>
            <a:prstGeom prst="rect">
              <a:avLst/>
            </a:prstGeom>
            <a:ln>
              <a:solidFill>
                <a:srgbClr val="B42819"/>
              </a:solidFill>
            </a:ln>
            <a:scene3d>
              <a:camera prst="orthographicFront">
                <a:rot lat="1800000" lon="19799988" rev="0"/>
              </a:camera>
              <a:lightRig rig="threePt" dir="t"/>
            </a:scene3d>
          </p:spPr>
        </p:pic>
      </p:grpSp>
      <p:sp>
        <p:nvSpPr>
          <p:cNvPr id="23" name="Rectangle 22"/>
          <p:cNvSpPr/>
          <p:nvPr/>
        </p:nvSpPr>
        <p:spPr bwMode="auto">
          <a:xfrm>
            <a:off x="6930656" y="3807927"/>
            <a:ext cx="299186" cy="299186"/>
          </a:xfrm>
          <a:prstGeom prst="rect">
            <a:avLst/>
          </a:prstGeom>
          <a:solidFill>
            <a:srgbClr val="FFCC99"/>
          </a:solidFill>
          <a:ln w="25400" cap="flat" cmpd="sng" algn="ctr">
            <a:solidFill>
              <a:srgbClr val="5E8AB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4" name="Right Arrow 23"/>
          <p:cNvSpPr/>
          <p:nvPr/>
        </p:nvSpPr>
        <p:spPr bwMode="auto">
          <a:xfrm>
            <a:off x="3464938" y="3451494"/>
            <a:ext cx="443872"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5" name="TextBox 24"/>
          <p:cNvSpPr txBox="1"/>
          <p:nvPr/>
        </p:nvSpPr>
        <p:spPr>
          <a:xfrm>
            <a:off x="645040" y="3893957"/>
            <a:ext cx="1816524" cy="707886"/>
          </a:xfrm>
          <a:prstGeom prst="rect">
            <a:avLst/>
          </a:prstGeom>
          <a:noFill/>
        </p:spPr>
        <p:txBody>
          <a:bodyPr wrap="none" rtlCol="0">
            <a:spAutoFit/>
          </a:bodyPr>
          <a:lstStyle/>
          <a:p>
            <a:pPr algn="ctr"/>
            <a:r>
              <a:rPr lang="en-US" sz="2000" dirty="0"/>
              <a:t>l</a:t>
            </a:r>
            <a:r>
              <a:rPr lang="en-US" sz="2000" dirty="0" smtClean="0"/>
              <a:t>ocal primary</a:t>
            </a:r>
          </a:p>
          <a:p>
            <a:pPr algn="ctr"/>
            <a:r>
              <a:rPr lang="en-US" sz="2000" dirty="0"/>
              <a:t>f</a:t>
            </a:r>
            <a:r>
              <a:rPr lang="en-US" sz="2000" dirty="0" smtClean="0"/>
              <a:t>eatures         </a:t>
            </a:r>
            <a:endParaRPr lang="en-US" sz="2000" dirty="0"/>
          </a:p>
        </p:txBody>
      </p:sp>
      <p:sp>
        <p:nvSpPr>
          <p:cNvPr id="26" name="TextBox 25"/>
          <p:cNvSpPr txBox="1"/>
          <p:nvPr/>
        </p:nvSpPr>
        <p:spPr>
          <a:xfrm>
            <a:off x="2301125" y="3238134"/>
            <a:ext cx="492443" cy="461665"/>
          </a:xfrm>
          <a:prstGeom prst="rect">
            <a:avLst/>
          </a:prstGeom>
          <a:noFill/>
        </p:spPr>
        <p:txBody>
          <a:bodyPr wrap="none" rtlCol="0">
            <a:spAutoFit/>
          </a:bodyPr>
          <a:lstStyle/>
          <a:p>
            <a:r>
              <a:rPr lang="en-US" dirty="0" smtClean="0"/>
              <a:t>…</a:t>
            </a:r>
            <a:endParaRPr lang="en-US" dirty="0"/>
          </a:p>
        </p:txBody>
      </p:sp>
      <p:sp>
        <p:nvSpPr>
          <p:cNvPr id="27" name="TextBox 26"/>
          <p:cNvSpPr txBox="1"/>
          <p:nvPr/>
        </p:nvSpPr>
        <p:spPr>
          <a:xfrm>
            <a:off x="7229842" y="3663124"/>
            <a:ext cx="492443" cy="461665"/>
          </a:xfrm>
          <a:prstGeom prst="rect">
            <a:avLst/>
          </a:prstGeom>
          <a:noFill/>
        </p:spPr>
        <p:txBody>
          <a:bodyPr wrap="none" rtlCol="0">
            <a:spAutoFit/>
          </a:bodyPr>
          <a:lstStyle/>
          <a:p>
            <a:r>
              <a:rPr lang="en-US" dirty="0" smtClean="0"/>
              <a:t>…</a:t>
            </a:r>
            <a:endParaRPr lang="en-US" dirty="0"/>
          </a:p>
        </p:txBody>
      </p:sp>
      <p:sp>
        <p:nvSpPr>
          <p:cNvPr id="28" name="Rectangle 27"/>
          <p:cNvSpPr/>
          <p:nvPr/>
        </p:nvSpPr>
        <p:spPr bwMode="auto">
          <a:xfrm>
            <a:off x="6493367" y="3810734"/>
            <a:ext cx="299186" cy="299186"/>
          </a:xfrm>
          <a:prstGeom prst="rect">
            <a:avLst/>
          </a:prstGeom>
          <a:solidFill>
            <a:schemeClr val="tx2">
              <a:lumMod val="95000"/>
            </a:schemeClr>
          </a:solid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9" name="Rectangle 28"/>
          <p:cNvSpPr/>
          <p:nvPr/>
        </p:nvSpPr>
        <p:spPr bwMode="auto">
          <a:xfrm>
            <a:off x="7722285" y="3810734"/>
            <a:ext cx="299186" cy="299186"/>
          </a:xfrm>
          <a:prstGeom prst="rect">
            <a:avLst/>
          </a:prstGeom>
          <a:solidFill>
            <a:schemeClr val="accent3">
              <a:lumMod val="50000"/>
            </a:schemeClr>
          </a:solidFill>
          <a:ln w="25400" cap="flat" cmpd="sng" algn="ctr">
            <a:solidFill>
              <a:srgbClr val="B4281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F04646"/>
              </a:solidFill>
              <a:effectLst/>
              <a:latin typeface="Arial" charset="0"/>
            </a:endParaRPr>
          </a:p>
        </p:txBody>
      </p:sp>
      <p:sp>
        <p:nvSpPr>
          <p:cNvPr id="30" name="Rectangle 29"/>
          <p:cNvSpPr/>
          <p:nvPr/>
        </p:nvSpPr>
        <p:spPr bwMode="auto">
          <a:xfrm>
            <a:off x="7149233" y="2647596"/>
            <a:ext cx="299186" cy="299186"/>
          </a:xfrm>
          <a:prstGeom prst="rect">
            <a:avLst/>
          </a:prstGeom>
          <a:solidFill>
            <a:srgbClr val="FFCC99"/>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1" name="TextBox 30"/>
          <p:cNvSpPr txBox="1"/>
          <p:nvPr/>
        </p:nvSpPr>
        <p:spPr>
          <a:xfrm>
            <a:off x="7557552" y="2510964"/>
            <a:ext cx="1242649" cy="830997"/>
          </a:xfrm>
          <a:prstGeom prst="rect">
            <a:avLst/>
          </a:prstGeom>
          <a:noFill/>
        </p:spPr>
        <p:txBody>
          <a:bodyPr wrap="none" rtlCol="0">
            <a:spAutoFit/>
          </a:bodyPr>
          <a:lstStyle/>
          <a:p>
            <a:pPr algn="ctr"/>
            <a:r>
              <a:rPr lang="en-US" dirty="0"/>
              <a:t>g</a:t>
            </a:r>
            <a:r>
              <a:rPr lang="en-US" dirty="0" smtClean="0"/>
              <a:t>round</a:t>
            </a:r>
          </a:p>
          <a:p>
            <a:pPr algn="ctr"/>
            <a:r>
              <a:rPr lang="en-US" dirty="0" smtClean="0"/>
              <a:t>truth</a:t>
            </a:r>
            <a:endParaRPr lang="en-US" dirty="0"/>
          </a:p>
        </p:txBody>
      </p:sp>
      <p:cxnSp>
        <p:nvCxnSpPr>
          <p:cNvPr id="32" name="Straight Arrow Connector 31"/>
          <p:cNvCxnSpPr>
            <a:stCxn id="30" idx="2"/>
            <a:endCxn id="28" idx="0"/>
          </p:cNvCxnSpPr>
          <p:nvPr/>
        </p:nvCxnSpPr>
        <p:spPr bwMode="auto">
          <a:xfrm flipH="1">
            <a:off x="6642960" y="2946782"/>
            <a:ext cx="655866" cy="863952"/>
          </a:xfrm>
          <a:prstGeom prst="straightConnector1">
            <a:avLst/>
          </a:prstGeom>
          <a:solidFill>
            <a:schemeClr val="tx2"/>
          </a:solidFill>
          <a:ln w="76200" cap="flat" cmpd="sng" algn="ctr">
            <a:solidFill>
              <a:schemeClr val="tx1"/>
            </a:solidFill>
            <a:prstDash val="solid"/>
            <a:round/>
            <a:headEnd type="none" w="med" len="med"/>
            <a:tailEnd type="triangle"/>
          </a:ln>
          <a:effectLst/>
        </p:spPr>
      </p:cxnSp>
      <p:cxnSp>
        <p:nvCxnSpPr>
          <p:cNvPr id="33" name="Straight Arrow Connector 32"/>
          <p:cNvCxnSpPr>
            <a:stCxn id="30" idx="2"/>
            <a:endCxn id="23" idx="0"/>
          </p:cNvCxnSpPr>
          <p:nvPr/>
        </p:nvCxnSpPr>
        <p:spPr bwMode="auto">
          <a:xfrm flipH="1">
            <a:off x="7080249" y="2946782"/>
            <a:ext cx="218577" cy="861145"/>
          </a:xfrm>
          <a:prstGeom prst="straightConnector1">
            <a:avLst/>
          </a:prstGeom>
          <a:solidFill>
            <a:schemeClr val="tx2"/>
          </a:solidFill>
          <a:ln w="76200" cap="flat" cmpd="sng" algn="ctr">
            <a:solidFill>
              <a:schemeClr val="tx1"/>
            </a:solidFill>
            <a:prstDash val="solid"/>
            <a:round/>
            <a:headEnd type="none" w="med" len="med"/>
            <a:tailEnd type="triangle"/>
          </a:ln>
          <a:effectLst/>
        </p:spPr>
      </p:cxnSp>
      <p:cxnSp>
        <p:nvCxnSpPr>
          <p:cNvPr id="34" name="Straight Arrow Connector 33"/>
          <p:cNvCxnSpPr>
            <a:stCxn id="30" idx="2"/>
            <a:endCxn id="29" idx="0"/>
          </p:cNvCxnSpPr>
          <p:nvPr/>
        </p:nvCxnSpPr>
        <p:spPr bwMode="auto">
          <a:xfrm>
            <a:off x="7298826" y="2946782"/>
            <a:ext cx="573052" cy="863952"/>
          </a:xfrm>
          <a:prstGeom prst="straightConnector1">
            <a:avLst/>
          </a:prstGeom>
          <a:solidFill>
            <a:schemeClr val="tx2"/>
          </a:solidFill>
          <a:ln w="76200" cap="flat" cmpd="sng" algn="ctr">
            <a:solidFill>
              <a:schemeClr val="tx1"/>
            </a:solidFill>
            <a:prstDash val="solid"/>
            <a:round/>
            <a:headEnd type="none" w="med" len="med"/>
            <a:tailEnd type="triangle"/>
          </a:ln>
          <a:effectLst/>
        </p:spPr>
      </p:cxnSp>
      <p:cxnSp>
        <p:nvCxnSpPr>
          <p:cNvPr id="35" name="Straight Arrow Connector 34"/>
          <p:cNvCxnSpPr/>
          <p:nvPr/>
        </p:nvCxnSpPr>
        <p:spPr bwMode="auto">
          <a:xfrm flipV="1">
            <a:off x="7080249" y="4123736"/>
            <a:ext cx="0" cy="519584"/>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cxnSp>
        <p:nvCxnSpPr>
          <p:cNvPr id="36" name="Straight Arrow Connector 35"/>
          <p:cNvCxnSpPr/>
          <p:nvPr/>
        </p:nvCxnSpPr>
        <p:spPr bwMode="auto">
          <a:xfrm>
            <a:off x="2027473" y="2752240"/>
            <a:ext cx="0" cy="529485"/>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sp>
        <p:nvSpPr>
          <p:cNvPr id="37" name="TextBox 36"/>
          <p:cNvSpPr txBox="1"/>
          <p:nvPr/>
        </p:nvSpPr>
        <p:spPr>
          <a:xfrm>
            <a:off x="428317" y="2290575"/>
            <a:ext cx="2993127" cy="461665"/>
          </a:xfrm>
          <a:prstGeom prst="rect">
            <a:avLst/>
          </a:prstGeom>
          <a:noFill/>
        </p:spPr>
        <p:txBody>
          <a:bodyPr wrap="none" rtlCol="0">
            <a:spAutoFit/>
          </a:bodyPr>
          <a:lstStyle/>
          <a:p>
            <a:r>
              <a:rPr lang="en-US" dirty="0" smtClean="0">
                <a:solidFill>
                  <a:srgbClr val="92D050"/>
                </a:solidFill>
              </a:rPr>
              <a:t>selected parameter</a:t>
            </a:r>
            <a:endParaRPr lang="en-US" dirty="0">
              <a:solidFill>
                <a:srgbClr val="92D050"/>
              </a:solidFill>
            </a:endParaRPr>
          </a:p>
        </p:txBody>
      </p:sp>
      <p:pic>
        <p:nvPicPr>
          <p:cNvPr id="38" name="Picture 3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810586" y="4258946"/>
            <a:ext cx="608913" cy="330072"/>
          </a:xfrm>
          <a:prstGeom prst="rect">
            <a:avLst/>
          </a:prstGeom>
        </p:spPr>
      </p:pic>
      <p:pic>
        <p:nvPicPr>
          <p:cNvPr id="39" name="Picture 38"/>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106300" y="3756498"/>
            <a:ext cx="238135" cy="429768"/>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844984" y="3328672"/>
            <a:ext cx="443550" cy="316476"/>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922019" y="3328834"/>
            <a:ext cx="328280" cy="316314"/>
          </a:xfrm>
          <a:prstGeom prst="rect">
            <a:avLst/>
          </a:prstGeom>
        </p:spPr>
      </p:pic>
      <p:pic>
        <p:nvPicPr>
          <p:cNvPr id="42" name="Picture 4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440416" y="3311990"/>
            <a:ext cx="361151" cy="344696"/>
          </a:xfrm>
          <a:prstGeom prst="rect">
            <a:avLst/>
          </a:prstGeom>
        </p:spPr>
      </p:pic>
      <p:sp>
        <p:nvSpPr>
          <p:cNvPr id="43" name="Left Brace 42"/>
          <p:cNvSpPr/>
          <p:nvPr/>
        </p:nvSpPr>
        <p:spPr bwMode="auto">
          <a:xfrm rot="16200000" flipV="1">
            <a:off x="5450112" y="1525704"/>
            <a:ext cx="285964" cy="1592753"/>
          </a:xfrm>
          <a:prstGeom prst="leftBrace">
            <a:avLst>
              <a:gd name="adj1" fmla="val 48558"/>
              <a:gd name="adj2" fmla="val 49601"/>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92D050"/>
              </a:solidFill>
              <a:effectLst/>
              <a:latin typeface="Arial" charset="0"/>
            </a:endParaRPr>
          </a:p>
        </p:txBody>
      </p:sp>
      <p:sp>
        <p:nvSpPr>
          <p:cNvPr id="44" name="Left Brace 43"/>
          <p:cNvSpPr/>
          <p:nvPr/>
        </p:nvSpPr>
        <p:spPr bwMode="auto">
          <a:xfrm rot="16200000" flipV="1">
            <a:off x="6713849" y="2140584"/>
            <a:ext cx="152041" cy="269750"/>
          </a:xfrm>
          <a:prstGeom prst="leftBrace">
            <a:avLst>
              <a:gd name="adj1" fmla="val 48558"/>
              <a:gd name="adj2" fmla="val 49601"/>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92D050"/>
              </a:solidFill>
              <a:effectLst/>
              <a:latin typeface="Arial" charset="0"/>
            </a:endParaRPr>
          </a:p>
        </p:txBody>
      </p:sp>
      <p:sp>
        <p:nvSpPr>
          <p:cNvPr id="45" name="Rectangle 44"/>
          <p:cNvSpPr/>
          <p:nvPr/>
        </p:nvSpPr>
        <p:spPr>
          <a:xfrm>
            <a:off x="4899568" y="2435472"/>
            <a:ext cx="1210588" cy="461665"/>
          </a:xfrm>
          <a:prstGeom prst="rect">
            <a:avLst/>
          </a:prstGeom>
        </p:spPr>
        <p:txBody>
          <a:bodyPr wrap="none">
            <a:spAutoFit/>
          </a:bodyPr>
          <a:lstStyle/>
          <a:p>
            <a:r>
              <a:rPr lang="en-US" dirty="0">
                <a:solidFill>
                  <a:srgbClr val="92D050"/>
                </a:solidFill>
              </a:rPr>
              <a:t>f</a:t>
            </a:r>
            <a:r>
              <a:rPr lang="en-US" dirty="0" smtClean="0">
                <a:solidFill>
                  <a:srgbClr val="92D050"/>
                </a:solidFill>
              </a:rPr>
              <a:t>iltered</a:t>
            </a:r>
            <a:endParaRPr lang="en-US" dirty="0">
              <a:solidFill>
                <a:srgbClr val="92D050"/>
              </a:solidFill>
            </a:endParaRPr>
          </a:p>
        </p:txBody>
      </p:sp>
      <p:sp>
        <p:nvSpPr>
          <p:cNvPr id="46" name="Rectangle 45"/>
          <p:cNvSpPr/>
          <p:nvPr/>
        </p:nvSpPr>
        <p:spPr>
          <a:xfrm>
            <a:off x="6483275" y="2431134"/>
            <a:ext cx="611065" cy="461665"/>
          </a:xfrm>
          <a:prstGeom prst="rect">
            <a:avLst/>
          </a:prstGeom>
        </p:spPr>
        <p:txBody>
          <a:bodyPr wrap="none">
            <a:spAutoFit/>
          </a:bodyPr>
          <a:lstStyle/>
          <a:p>
            <a:r>
              <a:rPr lang="en-US" dirty="0" smtClean="0">
                <a:solidFill>
                  <a:srgbClr val="92D050"/>
                </a:solidFill>
              </a:rPr>
              <a:t>GT</a:t>
            </a:r>
            <a:endParaRPr lang="en-US" dirty="0">
              <a:solidFill>
                <a:srgbClr val="92D050"/>
              </a:solidFill>
            </a:endParaRPr>
          </a:p>
        </p:txBody>
      </p:sp>
    </p:spTree>
    <p:extLst>
      <p:ext uri="{BB962C8B-B14F-4D97-AF65-F5344CB8AC3E}">
        <p14:creationId xmlns:p14="http://schemas.microsoft.com/office/powerpoint/2010/main" val="287929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33"/>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34"/>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3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35"/>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6"/>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7"/>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3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7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7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69">
                                            <p:txEl>
                                              <p:pRg st="0" end="0"/>
                                            </p:txEl>
                                          </p:spTgt>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69">
                                            <p:txEl>
                                              <p:pRg st="1" end="1"/>
                                            </p:txEl>
                                          </p:spTgt>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69">
                                            <p:txEl>
                                              <p:pRg st="2" end="2"/>
                                            </p:txEl>
                                          </p:spTgt>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69">
                                            <p:txEl>
                                              <p:pRg st="3" end="3"/>
                                            </p:txEl>
                                          </p:spTgt>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11" grpId="0" animBg="1"/>
      <p:bldP spid="12" grpId="0"/>
      <p:bldP spid="13" grpId="0" animBg="1"/>
      <p:bldP spid="14" grpId="0" animBg="1"/>
      <p:bldP spid="23" grpId="0" animBg="1"/>
      <p:bldP spid="24" grpId="0" animBg="1"/>
      <p:bldP spid="25" grpId="0"/>
      <p:bldP spid="26" grpId="0"/>
      <p:bldP spid="27" grpId="0"/>
      <p:bldP spid="28" grpId="0" animBg="1"/>
      <p:bldP spid="29" grpId="0" animBg="1"/>
      <p:bldP spid="30" grpId="0" animBg="1"/>
      <p:bldP spid="30" grpId="1" animBg="1"/>
      <p:bldP spid="31" grpId="0"/>
      <p:bldP spid="31" grpId="1"/>
      <p:bldP spid="37" grpId="0"/>
      <p:bldP spid="37" grpId="1"/>
      <p:bldP spid="43" grpId="0" animBg="1"/>
      <p:bldP spid="43" grpId="1" animBg="1"/>
      <p:bldP spid="44" grpId="0" animBg="1"/>
      <p:bldP spid="44" grpId="1" animBg="1"/>
      <p:bldP spid="45" grpId="0"/>
      <p:bldP spid="45" grpId="1"/>
      <p:bldP spid="46" grpId="0"/>
      <p:bldP spid="4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5951528"/>
            <a:ext cx="9144000" cy="906472"/>
          </a:xfrm>
          <a:prstGeom prst="rect">
            <a:avLst/>
          </a:prstGeom>
          <a:solidFill>
            <a:srgbClr val="1C1C1C"/>
          </a:solidFill>
          <a:ln w="12700">
            <a:noFill/>
            <a:miter lim="800000"/>
            <a:headEnd/>
            <a:tailEnd/>
          </a:ln>
        </p:spPr>
        <p:txBody>
          <a:bodyPr wrap="none" anchor="ctr"/>
          <a:lstStyle/>
          <a:p>
            <a:pPr eaLnBrk="0" hangingPunct="0">
              <a:lnSpc>
                <a:spcPct val="90000"/>
              </a:lnSpc>
              <a:spcBef>
                <a:spcPct val="50000"/>
              </a:spcBef>
              <a:buClr>
                <a:schemeClr val="accent1"/>
              </a:buClr>
              <a:buSzPct val="80000"/>
              <a:buFont typeface="Monotype Sorts"/>
              <a:buNone/>
            </a:pPr>
            <a:endParaRPr lang="en-US"/>
          </a:p>
        </p:txBody>
      </p:sp>
      <p:sp>
        <p:nvSpPr>
          <p:cNvPr id="2" name="Title 1"/>
          <p:cNvSpPr>
            <a:spLocks noGrp="1"/>
          </p:cNvSpPr>
          <p:nvPr>
            <p:ph type="title"/>
          </p:nvPr>
        </p:nvSpPr>
        <p:spPr/>
        <p:txBody>
          <a:bodyPr/>
          <a:lstStyle/>
          <a:p>
            <a:r>
              <a:rPr lang="en-US" dirty="0" smtClean="0"/>
              <a:t>Our result 8 </a:t>
            </a:r>
            <a:r>
              <a:rPr lang="en-US" dirty="0" err="1" smtClean="0"/>
              <a:t>spp</a:t>
            </a:r>
            <a:r>
              <a:rPr lang="en-US" dirty="0" smtClean="0"/>
              <a:t> - 145 sec/frame</a:t>
            </a:r>
            <a:endParaRPr lang="en-US" dirty="0"/>
          </a:p>
        </p:txBody>
      </p:sp>
      <p:sp>
        <p:nvSpPr>
          <p:cNvPr id="5" name="Rectangle 4"/>
          <p:cNvSpPr/>
          <p:nvPr/>
        </p:nvSpPr>
        <p:spPr>
          <a:xfrm>
            <a:off x="2851815" y="6370369"/>
            <a:ext cx="3491170" cy="246221"/>
          </a:xfrm>
          <a:prstGeom prst="rect">
            <a:avLst/>
          </a:prstGeom>
        </p:spPr>
        <p:txBody>
          <a:bodyPr wrap="square">
            <a:spAutoFit/>
          </a:bodyPr>
          <a:lstStyle/>
          <a:p>
            <a:pPr algn="ctr"/>
            <a:r>
              <a:rPr lang="en-US" sz="1000" dirty="0" smtClean="0">
                <a:solidFill>
                  <a:srgbClr val="E4E4E4"/>
                </a:solidFill>
              </a:rPr>
              <a:t>Scene by </a:t>
            </a:r>
            <a:r>
              <a:rPr lang="en-US" sz="1000" dirty="0">
                <a:solidFill>
                  <a:srgbClr val="E4E4E4"/>
                </a:solidFill>
              </a:rPr>
              <a:t>Jo Ann Elliott</a:t>
            </a:r>
          </a:p>
        </p:txBody>
      </p:sp>
      <p:pic>
        <p:nvPicPr>
          <p:cNvPr id="3" name="OU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1194" y="1051560"/>
            <a:ext cx="7886700" cy="5257800"/>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297722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p:nvPr/>
        </p:nvSpPr>
        <p:spPr bwMode="auto">
          <a:xfrm>
            <a:off x="401444" y="770108"/>
            <a:ext cx="8422896" cy="322712"/>
          </a:xfrm>
          <a:prstGeom prst="rect">
            <a:avLst/>
          </a:prstGeom>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9" name="TextBox 18"/>
          <p:cNvSpPr txBox="1"/>
          <p:nvPr/>
        </p:nvSpPr>
        <p:spPr>
          <a:xfrm>
            <a:off x="0" y="2973630"/>
            <a:ext cx="9143999" cy="646331"/>
          </a:xfrm>
          <a:prstGeom prst="rect">
            <a:avLst/>
          </a:prstGeom>
          <a:noFill/>
        </p:spPr>
        <p:txBody>
          <a:bodyPr wrap="square" rtlCol="0">
            <a:spAutoFit/>
          </a:bodyPr>
          <a:lstStyle/>
          <a:p>
            <a:pPr algn="ctr"/>
            <a:r>
              <a:rPr lang="en-US" sz="3600" cap="small" dirty="0" smtClean="0"/>
              <a:t>Sci-fi City</a:t>
            </a:r>
            <a:endParaRPr lang="en-US" sz="3600" cap="small" dirty="0"/>
          </a:p>
        </p:txBody>
      </p:sp>
    </p:spTree>
    <p:extLst>
      <p:ext uri="{BB962C8B-B14F-4D97-AF65-F5344CB8AC3E}">
        <p14:creationId xmlns:p14="http://schemas.microsoft.com/office/powerpoint/2010/main" val="2911817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5951528"/>
            <a:ext cx="9144000" cy="906472"/>
          </a:xfrm>
          <a:prstGeom prst="rect">
            <a:avLst/>
          </a:prstGeom>
          <a:solidFill>
            <a:srgbClr val="1C1C1C"/>
          </a:solidFill>
          <a:ln w="12700">
            <a:noFill/>
            <a:miter lim="800000"/>
            <a:headEnd/>
            <a:tailEnd/>
          </a:ln>
        </p:spPr>
        <p:txBody>
          <a:bodyPr wrap="none" anchor="ctr"/>
          <a:lstStyle/>
          <a:p>
            <a:pPr eaLnBrk="0" hangingPunct="0">
              <a:lnSpc>
                <a:spcPct val="90000"/>
              </a:lnSpc>
              <a:spcBef>
                <a:spcPct val="50000"/>
              </a:spcBef>
              <a:buClr>
                <a:schemeClr val="accent1"/>
              </a:buClr>
              <a:buSzPct val="80000"/>
              <a:buFont typeface="Monotype Sorts"/>
              <a:buNone/>
            </a:pPr>
            <a:endParaRPr lang="en-US"/>
          </a:p>
        </p:txBody>
      </p:sp>
      <p:sp>
        <p:nvSpPr>
          <p:cNvPr id="2" name="Title 1"/>
          <p:cNvSpPr>
            <a:spLocks noGrp="1"/>
          </p:cNvSpPr>
          <p:nvPr>
            <p:ph type="title"/>
          </p:nvPr>
        </p:nvSpPr>
        <p:spPr/>
        <p:txBody>
          <a:bodyPr/>
          <a:lstStyle/>
          <a:p>
            <a:r>
              <a:rPr lang="en-US" dirty="0" smtClean="0"/>
              <a:t>Input MC 16 </a:t>
            </a:r>
            <a:r>
              <a:rPr lang="en-US" dirty="0" err="1" smtClean="0"/>
              <a:t>spp</a:t>
            </a:r>
            <a:r>
              <a:rPr lang="en-US" dirty="0" smtClean="0"/>
              <a:t> - 70 sec/frame</a:t>
            </a:r>
            <a:endParaRPr lang="en-US" dirty="0"/>
          </a:p>
        </p:txBody>
      </p:sp>
      <p:sp>
        <p:nvSpPr>
          <p:cNvPr id="5" name="Rectangle 4"/>
          <p:cNvSpPr/>
          <p:nvPr/>
        </p:nvSpPr>
        <p:spPr>
          <a:xfrm>
            <a:off x="2851815" y="6370369"/>
            <a:ext cx="3491170" cy="246221"/>
          </a:xfrm>
          <a:prstGeom prst="rect">
            <a:avLst/>
          </a:prstGeom>
        </p:spPr>
        <p:txBody>
          <a:bodyPr wrap="square">
            <a:spAutoFit/>
          </a:bodyPr>
          <a:lstStyle/>
          <a:p>
            <a:pPr algn="ctr"/>
            <a:r>
              <a:rPr lang="en-US" sz="1000" dirty="0" smtClean="0">
                <a:solidFill>
                  <a:srgbClr val="E4E4E4"/>
                </a:solidFill>
              </a:rPr>
              <a:t>Scene by </a:t>
            </a:r>
            <a:r>
              <a:rPr lang="en-US" sz="1000" dirty="0" err="1" smtClean="0">
                <a:solidFill>
                  <a:srgbClr val="E4E4E4"/>
                </a:solidFill>
              </a:rPr>
              <a:t>Herminio</a:t>
            </a:r>
            <a:r>
              <a:rPr lang="en-US" sz="1000" dirty="0" smtClean="0">
                <a:solidFill>
                  <a:srgbClr val="E4E4E4"/>
                </a:solidFill>
              </a:rPr>
              <a:t> </a:t>
            </a:r>
            <a:r>
              <a:rPr lang="en-US" sz="1000" dirty="0">
                <a:solidFill>
                  <a:srgbClr val="E4E4E4"/>
                </a:solidFill>
              </a:rPr>
              <a:t>Nieves </a:t>
            </a:r>
            <a:r>
              <a:rPr lang="en-US" sz="1000" dirty="0" smtClean="0">
                <a:solidFill>
                  <a:srgbClr val="E4E4E4"/>
                </a:solidFill>
              </a:rPr>
              <a:t>and tf3dm.com </a:t>
            </a:r>
            <a:r>
              <a:rPr lang="en-US" sz="1000" dirty="0">
                <a:solidFill>
                  <a:srgbClr val="E4E4E4"/>
                </a:solidFill>
              </a:rPr>
              <a:t>user </a:t>
            </a:r>
            <a:r>
              <a:rPr lang="en-US" sz="1000" dirty="0" smtClean="0">
                <a:solidFill>
                  <a:srgbClr val="E4E4E4"/>
                </a:solidFill>
              </a:rPr>
              <a:t>ysup12</a:t>
            </a:r>
            <a:endParaRPr lang="en-US" sz="1000" dirty="0">
              <a:solidFill>
                <a:srgbClr val="E4E4E4"/>
              </a:solidFill>
            </a:endParaRPr>
          </a:p>
        </p:txBody>
      </p:sp>
      <p:pic>
        <p:nvPicPr>
          <p:cNvPr id="6" name="Nois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4050" y="1051560"/>
            <a:ext cx="7886700" cy="5257800"/>
          </a:xfrm>
        </p:spPr>
      </p:pic>
    </p:spTree>
    <p:extLst>
      <p:ext uri="{BB962C8B-B14F-4D97-AF65-F5344CB8AC3E}">
        <p14:creationId xmlns:p14="http://schemas.microsoft.com/office/powerpoint/2010/main" val="381887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5951528"/>
            <a:ext cx="9144000" cy="906472"/>
          </a:xfrm>
          <a:prstGeom prst="rect">
            <a:avLst/>
          </a:prstGeom>
          <a:solidFill>
            <a:srgbClr val="1C1C1C"/>
          </a:solidFill>
          <a:ln w="12700">
            <a:noFill/>
            <a:miter lim="800000"/>
            <a:headEnd/>
            <a:tailEnd/>
          </a:ln>
        </p:spPr>
        <p:txBody>
          <a:bodyPr wrap="none" anchor="ctr"/>
          <a:lstStyle/>
          <a:p>
            <a:pPr eaLnBrk="0" hangingPunct="0">
              <a:lnSpc>
                <a:spcPct val="90000"/>
              </a:lnSpc>
              <a:spcBef>
                <a:spcPct val="50000"/>
              </a:spcBef>
              <a:buClr>
                <a:schemeClr val="accent1"/>
              </a:buClr>
              <a:buSzPct val="80000"/>
              <a:buFont typeface="Monotype Sorts"/>
              <a:buNone/>
            </a:pPr>
            <a:endParaRPr lang="en-US"/>
          </a:p>
        </p:txBody>
      </p:sp>
      <p:sp>
        <p:nvSpPr>
          <p:cNvPr id="2" name="Title 1"/>
          <p:cNvSpPr>
            <a:spLocks noGrp="1"/>
          </p:cNvSpPr>
          <p:nvPr>
            <p:ph type="title"/>
          </p:nvPr>
        </p:nvSpPr>
        <p:spPr/>
        <p:txBody>
          <a:bodyPr/>
          <a:lstStyle/>
          <a:p>
            <a:r>
              <a:rPr lang="en-US" dirty="0" smtClean="0"/>
              <a:t>Our result 16 </a:t>
            </a:r>
            <a:r>
              <a:rPr lang="en-US" dirty="0" err="1" smtClean="0"/>
              <a:t>spp</a:t>
            </a:r>
            <a:r>
              <a:rPr lang="en-US" dirty="0" smtClean="0"/>
              <a:t> - 135 sec/frame</a:t>
            </a:r>
            <a:endParaRPr lang="en-US" dirty="0"/>
          </a:p>
        </p:txBody>
      </p:sp>
      <p:sp>
        <p:nvSpPr>
          <p:cNvPr id="5" name="Rectangle 4"/>
          <p:cNvSpPr/>
          <p:nvPr/>
        </p:nvSpPr>
        <p:spPr>
          <a:xfrm>
            <a:off x="2851815" y="6370369"/>
            <a:ext cx="3491170" cy="246221"/>
          </a:xfrm>
          <a:prstGeom prst="rect">
            <a:avLst/>
          </a:prstGeom>
        </p:spPr>
        <p:txBody>
          <a:bodyPr wrap="square">
            <a:spAutoFit/>
          </a:bodyPr>
          <a:lstStyle/>
          <a:p>
            <a:pPr algn="ctr"/>
            <a:r>
              <a:rPr lang="en-US" sz="1000" dirty="0" smtClean="0">
                <a:solidFill>
                  <a:srgbClr val="E4E4E4"/>
                </a:solidFill>
              </a:rPr>
              <a:t>Scene by </a:t>
            </a:r>
            <a:r>
              <a:rPr lang="en-US" sz="1000" dirty="0" err="1" smtClean="0">
                <a:solidFill>
                  <a:srgbClr val="E4E4E4"/>
                </a:solidFill>
              </a:rPr>
              <a:t>Herminio</a:t>
            </a:r>
            <a:r>
              <a:rPr lang="en-US" sz="1000" dirty="0" smtClean="0">
                <a:solidFill>
                  <a:srgbClr val="E4E4E4"/>
                </a:solidFill>
              </a:rPr>
              <a:t> </a:t>
            </a:r>
            <a:r>
              <a:rPr lang="en-US" sz="1000" dirty="0">
                <a:solidFill>
                  <a:srgbClr val="E4E4E4"/>
                </a:solidFill>
              </a:rPr>
              <a:t>Nieves </a:t>
            </a:r>
            <a:r>
              <a:rPr lang="en-US" sz="1000" dirty="0" smtClean="0">
                <a:solidFill>
                  <a:srgbClr val="E4E4E4"/>
                </a:solidFill>
              </a:rPr>
              <a:t>and tf3dm.com </a:t>
            </a:r>
            <a:r>
              <a:rPr lang="en-US" sz="1000" dirty="0">
                <a:solidFill>
                  <a:srgbClr val="E4E4E4"/>
                </a:solidFill>
              </a:rPr>
              <a:t>user </a:t>
            </a:r>
            <a:r>
              <a:rPr lang="en-US" sz="1000" dirty="0" smtClean="0">
                <a:solidFill>
                  <a:srgbClr val="E4E4E4"/>
                </a:solidFill>
              </a:rPr>
              <a:t>ysup12</a:t>
            </a:r>
            <a:endParaRPr lang="en-US" sz="1000" dirty="0">
              <a:solidFill>
                <a:srgbClr val="E4E4E4"/>
              </a:solidFill>
            </a:endParaRPr>
          </a:p>
        </p:txBody>
      </p:sp>
      <p:pic>
        <p:nvPicPr>
          <p:cNvPr id="7" name="OUR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4050" y="1051560"/>
            <a:ext cx="7886700" cy="5257800"/>
          </a:xfrm>
        </p:spPr>
      </p:pic>
    </p:spTree>
    <p:extLst>
      <p:ext uri="{BB962C8B-B14F-4D97-AF65-F5344CB8AC3E}">
        <p14:creationId xmlns:p14="http://schemas.microsoft.com/office/powerpoint/2010/main" val="153140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dirty="0" smtClean="0"/>
              <a:t>The papers</a:t>
            </a:r>
          </a:p>
        </p:txBody>
      </p:sp>
      <p:sp>
        <p:nvSpPr>
          <p:cNvPr id="93187" name="Content Placeholder 2"/>
          <p:cNvSpPr>
            <a:spLocks noGrp="1"/>
          </p:cNvSpPr>
          <p:nvPr>
            <p:ph idx="1"/>
          </p:nvPr>
        </p:nvSpPr>
        <p:spPr/>
        <p:txBody>
          <a:bodyPr/>
          <a:lstStyle/>
          <a:p>
            <a:r>
              <a:rPr lang="en-US" altLang="en-US" dirty="0" smtClean="0"/>
              <a:t>N. K. Kalantari, S. Bako, and P. Sen, “A Machine Learning Approach for Filtering Monte Carlo Noise,” </a:t>
            </a:r>
            <a:r>
              <a:rPr lang="en-US" altLang="en-US" i="1" dirty="0" smtClean="0"/>
              <a:t>ACM Transactions on Graphics, </a:t>
            </a:r>
            <a:r>
              <a:rPr lang="en-US" altLang="en-US" dirty="0" smtClean="0"/>
              <a:t>Vol. 34, No. 4, July 2015                   </a:t>
            </a:r>
            <a:r>
              <a:rPr lang="en-US" altLang="en-US" dirty="0" smtClean="0">
                <a:solidFill>
                  <a:srgbClr val="FFC000"/>
                </a:solidFill>
              </a:rPr>
              <a:t>(Proceedings of SIGGRAPH 2015)</a:t>
            </a:r>
          </a:p>
        </p:txBody>
      </p:sp>
    </p:spTree>
    <p:extLst>
      <p:ext uri="{BB962C8B-B14F-4D97-AF65-F5344CB8AC3E}">
        <p14:creationId xmlns:p14="http://schemas.microsoft.com/office/powerpoint/2010/main" val="3769406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dirty="0" smtClean="0"/>
              <a:t>Source code available!</a:t>
            </a:r>
          </a:p>
        </p:txBody>
      </p:sp>
      <p:sp>
        <p:nvSpPr>
          <p:cNvPr id="93187" name="Content Placeholder 2"/>
          <p:cNvSpPr>
            <a:spLocks noGrp="1"/>
          </p:cNvSpPr>
          <p:nvPr>
            <p:ph idx="1"/>
          </p:nvPr>
        </p:nvSpPr>
        <p:spPr/>
        <p:txBody>
          <a:bodyPr/>
          <a:lstStyle/>
          <a:p>
            <a:r>
              <a:rPr lang="en-US" altLang="en-US" dirty="0" smtClean="0"/>
              <a:t>LBF code available here:</a:t>
            </a:r>
            <a:endParaRPr lang="en-US" altLang="en-US" dirty="0">
              <a:solidFill>
                <a:srgbClr val="FFC000"/>
              </a:solidFill>
            </a:endParaRPr>
          </a:p>
          <a:p>
            <a:pPr marL="0" indent="0" algn="ctr">
              <a:buNone/>
            </a:pPr>
            <a:r>
              <a:rPr lang="en-US" b="0" i="1" dirty="0">
                <a:solidFill>
                  <a:srgbClr val="FFC000"/>
                </a:solidFill>
              </a:rPr>
              <a:t>http://dx.doi.org/10.7919/F4CC0XM4</a:t>
            </a:r>
            <a:endParaRPr lang="en-US" altLang="en-US" i="1" dirty="0" smtClean="0">
              <a:solidFill>
                <a:srgbClr val="FFC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600" y="2641600"/>
            <a:ext cx="3657600" cy="3657600"/>
          </a:xfrm>
          <a:prstGeom prst="rect">
            <a:avLst/>
          </a:prstGeom>
        </p:spPr>
      </p:pic>
    </p:spTree>
    <p:extLst>
      <p:ext uri="{BB962C8B-B14F-4D97-AF65-F5344CB8AC3E}">
        <p14:creationId xmlns:p14="http://schemas.microsoft.com/office/powerpoint/2010/main" val="2172938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dirty="0"/>
              <a:t>Various artists for the test </a:t>
            </a:r>
            <a:r>
              <a:rPr lang="en-US" dirty="0" smtClean="0"/>
              <a:t>scenes</a:t>
            </a:r>
          </a:p>
          <a:p>
            <a:r>
              <a:rPr lang="en-US" dirty="0" err="1" smtClean="0"/>
              <a:t>Nvidia</a:t>
            </a:r>
            <a:r>
              <a:rPr lang="en-US" dirty="0" smtClean="0"/>
              <a:t> for the hardware donation of a GeForce GTX TITAN</a:t>
            </a:r>
          </a:p>
          <a:p>
            <a:r>
              <a:rPr lang="en-US" dirty="0" smtClean="0"/>
              <a:t>Funding: National </a:t>
            </a:r>
            <a:r>
              <a:rPr lang="en-US" dirty="0"/>
              <a:t>Science Foundation </a:t>
            </a:r>
            <a:r>
              <a:rPr lang="en-US" dirty="0" smtClean="0"/>
              <a:t>	  (</a:t>
            </a:r>
            <a:r>
              <a:rPr lang="en-US" dirty="0"/>
              <a:t>IIS-1342931 and IIS-1321168)</a:t>
            </a:r>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824" y="3808475"/>
            <a:ext cx="125888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07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en-US" dirty="0"/>
          </a:p>
        </p:txBody>
      </p:sp>
      <p:sp>
        <p:nvSpPr>
          <p:cNvPr id="3" name="Content Placeholder 2"/>
          <p:cNvSpPr>
            <a:spLocks noGrp="1"/>
          </p:cNvSpPr>
          <p:nvPr>
            <p:ph idx="1"/>
          </p:nvPr>
        </p:nvSpPr>
        <p:spPr/>
        <p:txBody>
          <a:bodyPr/>
          <a:lstStyle/>
          <a:p>
            <a:r>
              <a:rPr lang="en-US" dirty="0" smtClean="0"/>
              <a:t>Direct estimation</a:t>
            </a:r>
          </a:p>
          <a:p>
            <a:endParaRPr lang="en-US" dirty="0"/>
          </a:p>
          <a:p>
            <a:endParaRPr lang="en-US" dirty="0" smtClean="0"/>
          </a:p>
          <a:p>
            <a:endParaRPr lang="en-US" dirty="0"/>
          </a:p>
          <a:p>
            <a:endParaRPr lang="en-US" dirty="0" smtClean="0"/>
          </a:p>
          <a:p>
            <a:endParaRPr lang="en-US" dirty="0"/>
          </a:p>
          <a:p>
            <a:endParaRPr lang="en-US" dirty="0" smtClean="0"/>
          </a:p>
        </p:txBody>
      </p:sp>
      <p:sp>
        <p:nvSpPr>
          <p:cNvPr id="5" name="Right Arrow 4"/>
          <p:cNvSpPr/>
          <p:nvPr/>
        </p:nvSpPr>
        <p:spPr bwMode="auto">
          <a:xfrm>
            <a:off x="1576719" y="2633252"/>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632747" y="2297152"/>
            <a:ext cx="731520" cy="731520"/>
            <a:chOff x="1744375" y="1802685"/>
            <a:chExt cx="731520" cy="73152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375" y="1802685"/>
              <a:ext cx="457200" cy="457200"/>
            </a:xfrm>
            <a:prstGeom prst="rect">
              <a:avLst/>
            </a:prstGeom>
            <a:ln>
              <a:solidFill>
                <a:srgbClr val="F04646"/>
              </a:solidFill>
            </a:ln>
            <a:scene3d>
              <a:camera prst="orthographicFront">
                <a:rot lat="1800000" lon="19799988" rev="0"/>
              </a:camera>
              <a:lightRig rig="threePt" dir="t"/>
            </a:scene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095" y="1848405"/>
              <a:ext cx="457200" cy="457200"/>
            </a:xfrm>
            <a:prstGeom prst="rect">
              <a:avLst/>
            </a:prstGeom>
            <a:ln>
              <a:solidFill>
                <a:srgbClr val="F04646"/>
              </a:solidFill>
            </a:ln>
            <a:scene3d>
              <a:camera prst="orthographicFront">
                <a:rot lat="1800000" lon="19799988" rev="0"/>
              </a:camera>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815" y="1894125"/>
              <a:ext cx="457200" cy="457200"/>
            </a:xfrm>
            <a:prstGeom prst="rect">
              <a:avLst/>
            </a:prstGeom>
            <a:ln>
              <a:solidFill>
                <a:srgbClr val="F04646"/>
              </a:solidFill>
            </a:ln>
            <a:scene3d>
              <a:camera prst="orthographicFront">
                <a:rot lat="1800000" lon="19799988" rev="0"/>
              </a:camera>
              <a:lightRig rig="threePt" dir="t"/>
            </a:scene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1535" y="1939845"/>
              <a:ext cx="457200" cy="457200"/>
            </a:xfrm>
            <a:prstGeom prst="rect">
              <a:avLst/>
            </a:prstGeom>
            <a:ln>
              <a:solidFill>
                <a:srgbClr val="F04646"/>
              </a:solidFill>
            </a:ln>
            <a:scene3d>
              <a:camera prst="orthographicFront">
                <a:rot lat="1800000" lon="19799988" rev="0"/>
              </a:camera>
              <a:lightRig rig="threePt" dir="t"/>
            </a:scene3d>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255" y="1985565"/>
              <a:ext cx="457200" cy="457200"/>
            </a:xfrm>
            <a:prstGeom prst="rect">
              <a:avLst/>
            </a:prstGeom>
            <a:ln>
              <a:solidFill>
                <a:srgbClr val="F04646"/>
              </a:solidFill>
            </a:ln>
            <a:scene3d>
              <a:camera prst="orthographicFront">
                <a:rot lat="1800000" lon="19799988" rev="0"/>
              </a:camera>
              <a:lightRig rig="threePt" dir="t"/>
            </a:scene3d>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2975" y="2031285"/>
              <a:ext cx="457200" cy="457200"/>
            </a:xfrm>
            <a:prstGeom prst="rect">
              <a:avLst/>
            </a:prstGeom>
            <a:ln>
              <a:solidFill>
                <a:srgbClr val="F04646"/>
              </a:solidFill>
            </a:ln>
            <a:scene3d>
              <a:camera prst="orthographicFront">
                <a:rot lat="1800000" lon="19799988" rev="0"/>
              </a:camera>
              <a:lightRig rig="threePt" dir="t"/>
            </a:scene3d>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8695" y="2077005"/>
              <a:ext cx="457200" cy="457200"/>
            </a:xfrm>
            <a:prstGeom prst="rect">
              <a:avLst/>
            </a:prstGeom>
            <a:ln>
              <a:solidFill>
                <a:srgbClr val="F04646"/>
              </a:solidFill>
            </a:ln>
            <a:scene3d>
              <a:camera prst="orthographicFront">
                <a:rot lat="1800000" lon="19799988" rev="0"/>
              </a:camera>
              <a:lightRig rig="threePt" dir="t"/>
            </a:scene3d>
          </p:spPr>
        </p:pic>
      </p:grpSp>
      <p:sp>
        <p:nvSpPr>
          <p:cNvPr id="14" name="TextBox 13"/>
          <p:cNvSpPr txBox="1"/>
          <p:nvPr/>
        </p:nvSpPr>
        <p:spPr>
          <a:xfrm>
            <a:off x="105969" y="1531625"/>
            <a:ext cx="1816524" cy="707886"/>
          </a:xfrm>
          <a:prstGeom prst="rect">
            <a:avLst/>
          </a:prstGeom>
          <a:noFill/>
        </p:spPr>
        <p:txBody>
          <a:bodyPr wrap="none" rtlCol="0">
            <a:spAutoFit/>
          </a:bodyPr>
          <a:lstStyle/>
          <a:p>
            <a:pPr algn="ctr"/>
            <a:r>
              <a:rPr lang="en-US" sz="2000" dirty="0" smtClean="0"/>
              <a:t>local primary</a:t>
            </a:r>
          </a:p>
          <a:p>
            <a:pPr algn="ctr"/>
            <a:r>
              <a:rPr lang="en-US" sz="2000" dirty="0"/>
              <a:t>f</a:t>
            </a:r>
            <a:r>
              <a:rPr lang="en-US" sz="2000" dirty="0" smtClean="0"/>
              <a:t>eatures         </a:t>
            </a:r>
            <a:endParaRPr lang="en-US" sz="2000" dirty="0"/>
          </a:p>
        </p:txBody>
      </p:sp>
      <p:sp>
        <p:nvSpPr>
          <p:cNvPr id="16" name="Rectangle 15"/>
          <p:cNvSpPr/>
          <p:nvPr/>
        </p:nvSpPr>
        <p:spPr bwMode="auto">
          <a:xfrm>
            <a:off x="1941941" y="2312332"/>
            <a:ext cx="1228950" cy="867365"/>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17" name="TextBox 16"/>
          <p:cNvSpPr txBox="1"/>
          <p:nvPr/>
        </p:nvSpPr>
        <p:spPr>
          <a:xfrm>
            <a:off x="1910647" y="2400409"/>
            <a:ext cx="1281121" cy="707886"/>
          </a:xfrm>
          <a:prstGeom prst="rect">
            <a:avLst/>
          </a:prstGeom>
          <a:noFill/>
        </p:spPr>
        <p:txBody>
          <a:bodyPr wrap="none" rtlCol="0">
            <a:spAutoFit/>
          </a:bodyPr>
          <a:lstStyle/>
          <a:p>
            <a:pPr algn="ctr"/>
            <a:r>
              <a:rPr lang="en-US" sz="2000" dirty="0"/>
              <a:t>f</a:t>
            </a:r>
            <a:r>
              <a:rPr lang="en-US" sz="2000" dirty="0" smtClean="0"/>
              <a:t>eature</a:t>
            </a:r>
          </a:p>
          <a:p>
            <a:pPr algn="ctr"/>
            <a:r>
              <a:rPr lang="en-US" sz="2000" dirty="0"/>
              <a:t>e</a:t>
            </a:r>
            <a:r>
              <a:rPr lang="en-US" sz="2000" dirty="0" smtClean="0"/>
              <a:t>xtractor</a:t>
            </a:r>
            <a:endParaRPr lang="en-US" sz="2000" dirty="0"/>
          </a:p>
        </p:txBody>
      </p:sp>
      <p:sp>
        <p:nvSpPr>
          <p:cNvPr id="19" name="TextBox 18"/>
          <p:cNvSpPr txBox="1"/>
          <p:nvPr/>
        </p:nvSpPr>
        <p:spPr>
          <a:xfrm>
            <a:off x="3596338" y="2400409"/>
            <a:ext cx="1534394" cy="707886"/>
          </a:xfrm>
          <a:prstGeom prst="rect">
            <a:avLst/>
          </a:prstGeom>
          <a:noFill/>
        </p:spPr>
        <p:txBody>
          <a:bodyPr wrap="none" rtlCol="0">
            <a:spAutoFit/>
          </a:bodyPr>
          <a:lstStyle/>
          <a:p>
            <a:pPr algn="ctr"/>
            <a:r>
              <a:rPr lang="en-US" sz="2000" dirty="0" smtClean="0"/>
              <a:t>secondary</a:t>
            </a:r>
          </a:p>
          <a:p>
            <a:pPr algn="ctr"/>
            <a:r>
              <a:rPr lang="en-US" sz="2000" dirty="0"/>
              <a:t>f</a:t>
            </a:r>
            <a:r>
              <a:rPr lang="en-US" sz="2000" dirty="0" smtClean="0"/>
              <a:t>eatures     </a:t>
            </a:r>
            <a:endParaRPr lang="en-US" sz="2000" dirty="0"/>
          </a:p>
        </p:txBody>
      </p:sp>
      <p:sp>
        <p:nvSpPr>
          <p:cNvPr id="24" name="Right Arrow 23"/>
          <p:cNvSpPr/>
          <p:nvPr/>
        </p:nvSpPr>
        <p:spPr bwMode="auto">
          <a:xfrm>
            <a:off x="3286852" y="2645987"/>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5" name="Rectangle 24"/>
          <p:cNvSpPr/>
          <p:nvPr/>
        </p:nvSpPr>
        <p:spPr bwMode="auto">
          <a:xfrm>
            <a:off x="5494308" y="2342315"/>
            <a:ext cx="1228950" cy="867365"/>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6" name="Right Arrow 25"/>
          <p:cNvSpPr/>
          <p:nvPr/>
        </p:nvSpPr>
        <p:spPr bwMode="auto">
          <a:xfrm>
            <a:off x="6798097" y="2649797"/>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7" name="Right Arrow 26"/>
          <p:cNvSpPr/>
          <p:nvPr/>
        </p:nvSpPr>
        <p:spPr bwMode="auto">
          <a:xfrm>
            <a:off x="5146051" y="2645987"/>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0" name="TextBox 29"/>
          <p:cNvSpPr txBox="1"/>
          <p:nvPr/>
        </p:nvSpPr>
        <p:spPr>
          <a:xfrm>
            <a:off x="7109984" y="2400409"/>
            <a:ext cx="1919115" cy="707886"/>
          </a:xfrm>
          <a:prstGeom prst="rect">
            <a:avLst/>
          </a:prstGeom>
          <a:noFill/>
        </p:spPr>
        <p:txBody>
          <a:bodyPr wrap="none" rtlCol="0">
            <a:spAutoFit/>
          </a:bodyPr>
          <a:lstStyle/>
          <a:p>
            <a:pPr algn="ctr"/>
            <a:r>
              <a:rPr lang="en-US" sz="2000" dirty="0" smtClean="0"/>
              <a:t>filter </a:t>
            </a:r>
          </a:p>
          <a:p>
            <a:pPr algn="ctr"/>
            <a:r>
              <a:rPr lang="en-US" sz="2000" dirty="0" smtClean="0"/>
              <a:t>parameters     </a:t>
            </a:r>
            <a:endParaRPr lang="en-US" sz="2000" dirty="0"/>
          </a:p>
        </p:txBody>
      </p:sp>
      <p:sp>
        <p:nvSpPr>
          <p:cNvPr id="35" name="TextBox 34"/>
          <p:cNvSpPr txBox="1"/>
          <p:nvPr/>
        </p:nvSpPr>
        <p:spPr>
          <a:xfrm>
            <a:off x="922172" y="4491530"/>
            <a:ext cx="6872394" cy="1200329"/>
          </a:xfrm>
          <a:prstGeom prst="rect">
            <a:avLst/>
          </a:prstGeom>
          <a:noFill/>
        </p:spPr>
        <p:txBody>
          <a:bodyPr wrap="none" rtlCol="0">
            <a:spAutoFit/>
          </a:bodyPr>
          <a:lstStyle/>
          <a:p>
            <a:r>
              <a:rPr lang="en-US" dirty="0" smtClean="0">
                <a:solidFill>
                  <a:srgbClr val="92D050"/>
                </a:solidFill>
              </a:rPr>
              <a:t>Sen and Darabi [2011] – </a:t>
            </a:r>
            <a:r>
              <a:rPr lang="en-US" dirty="0"/>
              <a:t>Mutual </a:t>
            </a:r>
            <a:r>
              <a:rPr lang="en-US" dirty="0" smtClean="0"/>
              <a:t>information</a:t>
            </a:r>
          </a:p>
          <a:p>
            <a:r>
              <a:rPr lang="en-US" dirty="0" err="1" smtClean="0">
                <a:solidFill>
                  <a:srgbClr val="92D050"/>
                </a:solidFill>
              </a:rPr>
              <a:t>Rousselle</a:t>
            </a:r>
            <a:r>
              <a:rPr lang="en-US" dirty="0" smtClean="0">
                <a:solidFill>
                  <a:srgbClr val="92D050"/>
                </a:solidFill>
              </a:rPr>
              <a:t> et al. [2012] – </a:t>
            </a:r>
            <a:r>
              <a:rPr lang="en-US" dirty="0" smtClean="0"/>
              <a:t>Dual buffer variances</a:t>
            </a:r>
          </a:p>
          <a:p>
            <a:r>
              <a:rPr lang="en-US" dirty="0" smtClean="0">
                <a:solidFill>
                  <a:srgbClr val="92D050"/>
                </a:solidFill>
              </a:rPr>
              <a:t>Kalantari and Sen [2013] – </a:t>
            </a:r>
            <a:r>
              <a:rPr lang="en-US" dirty="0" smtClean="0"/>
              <a:t>MAD</a:t>
            </a:r>
            <a:endParaRPr lang="en-US"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713341" y="3731621"/>
            <a:ext cx="1677809" cy="380434"/>
          </a:xfrm>
          <a:prstGeom prst="rect">
            <a:avLst/>
          </a:prstGeom>
        </p:spPr>
      </p:pic>
      <p:pic>
        <p:nvPicPr>
          <p:cNvPr id="29" name="Picture 28"/>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756500" y="2793609"/>
            <a:ext cx="355152" cy="306506"/>
          </a:xfrm>
          <a:prstGeom prst="rect">
            <a:avLst/>
          </a:prstGeom>
        </p:spPr>
      </p:pic>
      <p:pic>
        <p:nvPicPr>
          <p:cNvPr id="32" name="Picture 31"/>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962366" y="2556724"/>
            <a:ext cx="292833" cy="413829"/>
          </a:xfrm>
          <a:prstGeom prst="rect">
            <a:avLst/>
          </a:prstGeom>
        </p:spPr>
      </p:pic>
      <p:pic>
        <p:nvPicPr>
          <p:cNvPr id="33" name="Picture 32"/>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651552" y="2737726"/>
            <a:ext cx="271712" cy="353003"/>
          </a:xfrm>
          <a:prstGeom prst="rect">
            <a:avLst/>
          </a:prstGeom>
        </p:spPr>
      </p:pic>
      <p:pic>
        <p:nvPicPr>
          <p:cNvPr id="36" name="Picture 35"/>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276095" y="1894144"/>
            <a:ext cx="614199" cy="332937"/>
          </a:xfrm>
          <a:prstGeom prst="rect">
            <a:avLst/>
          </a:prstGeom>
        </p:spPr>
      </p:pic>
    </p:spTree>
    <p:extLst>
      <p:ext uri="{BB962C8B-B14F-4D97-AF65-F5344CB8AC3E}">
        <p14:creationId xmlns:p14="http://schemas.microsoft.com/office/powerpoint/2010/main" val="24369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xEl>
                                              <p:pRg st="0" end="0"/>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5">
                                            <p:txEl>
                                              <p:pRg st="1" end="1"/>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5">
                                            <p:txEl>
                                              <p:pRg st="2" end="2"/>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6" grpId="0" animBg="1"/>
      <p:bldP spid="17" grpId="0"/>
      <p:bldP spid="19" grpId="0"/>
      <p:bldP spid="24" grpId="0" animBg="1"/>
      <p:bldP spid="25" grpId="0" animBg="1"/>
      <p:bldP spid="26" grpId="0" animBg="1"/>
      <p:bldP spid="27" grpId="0" animBg="1"/>
      <p:bldP spid="30" grpId="0"/>
      <p:bldP spid="35"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bwMode="auto">
          <a:xfrm>
            <a:off x="452438" y="1041400"/>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457200" indent="-457200" algn="l" rtl="0" eaLnBrk="1" fontAlgn="base" hangingPunct="1">
              <a:lnSpc>
                <a:spcPct val="90000"/>
              </a:lnSpc>
              <a:spcBef>
                <a:spcPct val="50000"/>
              </a:spcBef>
              <a:spcAft>
                <a:spcPct val="0"/>
              </a:spcAft>
              <a:buClr>
                <a:srgbClr val="5E8AB4"/>
              </a:buClr>
              <a:buSzPct val="80000"/>
              <a:buFont typeface="Wingdings" pitchFamily="2" charset="2"/>
              <a:buChar char=""/>
              <a:defRPr sz="2800" b="1">
                <a:solidFill>
                  <a:schemeClr val="tx1"/>
                </a:solidFill>
                <a:latin typeface="+mn-lt"/>
                <a:ea typeface="+mn-ea"/>
                <a:cs typeface="+mn-cs"/>
              </a:defRPr>
            </a:lvl1pPr>
            <a:lvl2pPr marL="1028700" indent="-457200" algn="l" rtl="0" eaLnBrk="1" fontAlgn="base" hangingPunct="1">
              <a:lnSpc>
                <a:spcPct val="90000"/>
              </a:lnSpc>
              <a:spcBef>
                <a:spcPct val="50000"/>
              </a:spcBef>
              <a:spcAft>
                <a:spcPct val="0"/>
              </a:spcAft>
              <a:buClr>
                <a:srgbClr val="5E8AB4"/>
              </a:buClr>
              <a:buSzPct val="80000"/>
              <a:buFont typeface="Wingdings" pitchFamily="2" charset="2"/>
              <a:buChar char=""/>
              <a:defRPr sz="2800" b="1">
                <a:solidFill>
                  <a:schemeClr val="tx1"/>
                </a:solidFill>
                <a:latin typeface="+mn-lt"/>
              </a:defRPr>
            </a:lvl2pPr>
            <a:lvl3pPr marL="1409700" indent="-381000" algn="l" rtl="0" eaLnBrk="1" fontAlgn="base" hangingPunct="1">
              <a:lnSpc>
                <a:spcPct val="90000"/>
              </a:lnSpc>
              <a:spcBef>
                <a:spcPct val="50000"/>
              </a:spcBef>
              <a:spcAft>
                <a:spcPct val="0"/>
              </a:spcAft>
              <a:buClr>
                <a:srgbClr val="5E8AB4"/>
              </a:buClr>
              <a:buSzPct val="80000"/>
              <a:buFont typeface="Monotype Sorts"/>
              <a:buChar char="n"/>
              <a:defRPr sz="2400" b="1">
                <a:solidFill>
                  <a:schemeClr val="tx1"/>
                </a:solidFill>
                <a:latin typeface="+mn-lt"/>
              </a:defRPr>
            </a:lvl3pPr>
            <a:lvl4pPr marL="1866900" indent="-381000" algn="l" rtl="0" eaLnBrk="1" fontAlgn="base" hangingPunct="1">
              <a:lnSpc>
                <a:spcPct val="90000"/>
              </a:lnSpc>
              <a:spcBef>
                <a:spcPct val="50000"/>
              </a:spcBef>
              <a:spcAft>
                <a:spcPct val="0"/>
              </a:spcAft>
              <a:buClr>
                <a:srgbClr val="5E8AB4"/>
              </a:buClr>
              <a:defRPr sz="2000" b="1">
                <a:solidFill>
                  <a:schemeClr val="tx1"/>
                </a:solidFill>
                <a:latin typeface="+mn-lt"/>
              </a:defRPr>
            </a:lvl4pPr>
            <a:lvl5pPr marL="2609850" indent="-381000" algn="l" rtl="0" eaLnBrk="1" fontAlgn="base" hangingPunct="1">
              <a:spcBef>
                <a:spcPct val="20000"/>
              </a:spcBef>
              <a:spcAft>
                <a:spcPct val="0"/>
              </a:spcAft>
              <a:buChar char="»"/>
              <a:defRPr sz="2000">
                <a:solidFill>
                  <a:schemeClr val="tx1"/>
                </a:solidFill>
                <a:latin typeface="Times New Roman" pitchFamily="18" charset="0"/>
              </a:defRPr>
            </a:lvl5pPr>
            <a:lvl6pPr marL="3067050" indent="-381000" algn="l" rtl="0" eaLnBrk="1" fontAlgn="base" hangingPunct="1">
              <a:spcBef>
                <a:spcPct val="20000"/>
              </a:spcBef>
              <a:spcAft>
                <a:spcPct val="0"/>
              </a:spcAft>
              <a:buChar char="»"/>
              <a:defRPr sz="2000">
                <a:solidFill>
                  <a:schemeClr val="tx1"/>
                </a:solidFill>
                <a:latin typeface="Times New Roman" pitchFamily="18" charset="0"/>
              </a:defRPr>
            </a:lvl6pPr>
            <a:lvl7pPr marL="3524250" indent="-381000" algn="l" rtl="0" eaLnBrk="1" fontAlgn="base" hangingPunct="1">
              <a:spcBef>
                <a:spcPct val="20000"/>
              </a:spcBef>
              <a:spcAft>
                <a:spcPct val="0"/>
              </a:spcAft>
              <a:buChar char="»"/>
              <a:defRPr sz="2000">
                <a:solidFill>
                  <a:schemeClr val="tx1"/>
                </a:solidFill>
                <a:latin typeface="Times New Roman" pitchFamily="18" charset="0"/>
              </a:defRPr>
            </a:lvl7pPr>
            <a:lvl8pPr marL="3981450" indent="-381000" algn="l" rtl="0" eaLnBrk="1" fontAlgn="base" hangingPunct="1">
              <a:spcBef>
                <a:spcPct val="20000"/>
              </a:spcBef>
              <a:spcAft>
                <a:spcPct val="0"/>
              </a:spcAft>
              <a:buChar char="»"/>
              <a:defRPr sz="2000">
                <a:solidFill>
                  <a:schemeClr val="tx1"/>
                </a:solidFill>
                <a:latin typeface="Times New Roman" pitchFamily="18" charset="0"/>
              </a:defRPr>
            </a:lvl8pPr>
            <a:lvl9pPr marL="4438650" indent="-381000" algn="l" rtl="0" eaLnBrk="1" fontAlgn="base" hangingPunct="1">
              <a:spcBef>
                <a:spcPct val="20000"/>
              </a:spcBef>
              <a:spcAft>
                <a:spcPct val="0"/>
              </a:spcAft>
              <a:buChar char="»"/>
              <a:defRPr sz="2000">
                <a:solidFill>
                  <a:schemeClr val="tx1"/>
                </a:solidFill>
                <a:latin typeface="Times New Roman" pitchFamily="18" charset="0"/>
              </a:defRPr>
            </a:lvl9pPr>
          </a:lstStyle>
          <a:p>
            <a:pPr>
              <a:buSzPct val="100000"/>
              <a:buFont typeface="+mj-lt"/>
              <a:buAutoNum type="arabicParenR"/>
            </a:pPr>
            <a:r>
              <a:rPr lang="en-US" sz="2400" kern="0" dirty="0" smtClean="0"/>
              <a:t>Error-minimization</a:t>
            </a:r>
          </a:p>
          <a:p>
            <a:pPr lvl="1"/>
            <a:r>
              <a:rPr lang="en-US" sz="2400" kern="0" dirty="0">
                <a:solidFill>
                  <a:srgbClr val="92D050"/>
                </a:solidFill>
              </a:rPr>
              <a:t>Minimize error,</a:t>
            </a:r>
            <a:r>
              <a:rPr lang="en-US" sz="2400" kern="0" dirty="0">
                <a:solidFill>
                  <a:srgbClr val="E61414"/>
                </a:solidFill>
              </a:rPr>
              <a:t> </a:t>
            </a:r>
            <a:r>
              <a:rPr lang="en-US" sz="2400" kern="0" dirty="0">
                <a:solidFill>
                  <a:srgbClr val="F04646"/>
                </a:solidFill>
              </a:rPr>
              <a:t>metric is noisy</a:t>
            </a:r>
          </a:p>
          <a:p>
            <a:pPr lvl="1"/>
            <a:r>
              <a:rPr lang="en-US" sz="2400" kern="0" dirty="0">
                <a:solidFill>
                  <a:srgbClr val="92D050"/>
                </a:solidFill>
              </a:rPr>
              <a:t>No    </a:t>
            </a:r>
            <a:r>
              <a:rPr lang="en-US" sz="2400" kern="0" dirty="0" smtClean="0">
                <a:solidFill>
                  <a:srgbClr val="92D050"/>
                </a:solidFill>
              </a:rPr>
              <a:t>,</a:t>
            </a:r>
            <a:r>
              <a:rPr lang="en-US" sz="2400" kern="0" dirty="0" smtClean="0"/>
              <a:t> </a:t>
            </a:r>
            <a:r>
              <a:rPr lang="en-US" sz="2400" kern="0" dirty="0">
                <a:solidFill>
                  <a:srgbClr val="F04646"/>
                </a:solidFill>
              </a:rPr>
              <a:t>require running filter several </a:t>
            </a:r>
            <a:r>
              <a:rPr lang="en-US" sz="2400" kern="0" dirty="0" smtClean="0">
                <a:solidFill>
                  <a:srgbClr val="F04646"/>
                </a:solidFill>
              </a:rPr>
              <a:t>times</a:t>
            </a:r>
          </a:p>
          <a:p>
            <a:pPr>
              <a:buSzPct val="100000"/>
              <a:buFont typeface="+mj-lt"/>
              <a:buAutoNum type="arabicParenR"/>
            </a:pPr>
            <a:r>
              <a:rPr lang="en-US" sz="2400" kern="0" dirty="0" smtClean="0"/>
              <a:t>Direct estimation</a:t>
            </a:r>
          </a:p>
          <a:p>
            <a:pPr lvl="1"/>
            <a:r>
              <a:rPr lang="en-US" sz="2400" kern="0" dirty="0" smtClean="0">
                <a:solidFill>
                  <a:srgbClr val="F04646"/>
                </a:solidFill>
              </a:rPr>
              <a:t>No error minimization,</a:t>
            </a:r>
            <a:r>
              <a:rPr lang="en-US" sz="2400" kern="0" dirty="0" smtClean="0"/>
              <a:t> </a:t>
            </a:r>
            <a:r>
              <a:rPr lang="en-US" sz="2400" kern="0" dirty="0" smtClean="0">
                <a:solidFill>
                  <a:srgbClr val="92D050"/>
                </a:solidFill>
              </a:rPr>
              <a:t>no noisy error metric</a:t>
            </a:r>
          </a:p>
          <a:p>
            <a:pPr lvl="1"/>
            <a:r>
              <a:rPr lang="en-US" sz="2400" kern="0" dirty="0" smtClean="0">
                <a:solidFill>
                  <a:srgbClr val="F04646"/>
                </a:solidFill>
              </a:rPr>
              <a:t>Heuristic</a:t>
            </a:r>
            <a:r>
              <a:rPr lang="en-US" sz="2400" kern="0" dirty="0" smtClean="0">
                <a:solidFill>
                  <a:srgbClr val="E61414"/>
                </a:solidFill>
              </a:rPr>
              <a:t>    </a:t>
            </a:r>
            <a:r>
              <a:rPr lang="en-US" sz="2400" kern="0" dirty="0" smtClean="0">
                <a:solidFill>
                  <a:srgbClr val="F04646"/>
                </a:solidFill>
              </a:rPr>
              <a:t> ,</a:t>
            </a:r>
            <a:r>
              <a:rPr lang="en-US" sz="2400" kern="0" dirty="0" smtClean="0"/>
              <a:t> </a:t>
            </a:r>
            <a:r>
              <a:rPr lang="en-US" sz="2400" kern="0" dirty="0" smtClean="0">
                <a:solidFill>
                  <a:srgbClr val="92D050"/>
                </a:solidFill>
              </a:rPr>
              <a:t>run the filter once</a:t>
            </a:r>
          </a:p>
          <a:p>
            <a:endParaRPr lang="en-US" kern="0" dirty="0" smtClean="0"/>
          </a:p>
          <a:p>
            <a:endParaRPr lang="en-US" kern="0" dirty="0" smtClean="0"/>
          </a:p>
          <a:p>
            <a:endParaRPr lang="en-US" kern="0" dirty="0" smtClean="0"/>
          </a:p>
          <a:p>
            <a:endParaRPr lang="en-US" kern="0" dirty="0" smtClean="0"/>
          </a:p>
          <a:p>
            <a:endParaRPr lang="en-US" kern="0" dirty="0" smtClean="0"/>
          </a:p>
          <a:p>
            <a:endParaRPr lang="en-US" kern="0" dirty="0" smtClean="0"/>
          </a:p>
        </p:txBody>
      </p:sp>
      <p:sp>
        <p:nvSpPr>
          <p:cNvPr id="3" name="Rectangle 2"/>
          <p:cNvSpPr/>
          <p:nvPr/>
        </p:nvSpPr>
        <p:spPr bwMode="auto">
          <a:xfrm>
            <a:off x="0" y="5939331"/>
            <a:ext cx="9144000" cy="918669"/>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61984953"/>
              </p:ext>
            </p:extLst>
          </p:nvPr>
        </p:nvGraphicFramePr>
        <p:xfrm>
          <a:off x="170090" y="4270240"/>
          <a:ext cx="8803820" cy="2225040"/>
        </p:xfrm>
        <a:graphic>
          <a:graphicData uri="http://schemas.openxmlformats.org/drawingml/2006/table">
            <a:tbl>
              <a:tblPr firstRow="1" bandRow="1">
                <a:tableStyleId>{2D5ABB26-0587-4C30-8999-92F81FD0307C}</a:tableStyleId>
              </a:tblPr>
              <a:tblGrid>
                <a:gridCol w="4705490"/>
                <a:gridCol w="2049165"/>
                <a:gridCol w="2049165"/>
              </a:tblGrid>
              <a:tr h="217227">
                <a:tc>
                  <a:txBody>
                    <a:bodyPr/>
                    <a:lstStyle/>
                    <a:p>
                      <a:pPr algn="ctr"/>
                      <a:endParaRPr lang="en-US" dirty="0"/>
                    </a:p>
                  </a:txBody>
                  <a:tcPr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smtClean="0"/>
                        <a:t>1) Error min</a:t>
                      </a:r>
                      <a:endParaRPr lang="en-US" sz="2000" b="1"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smtClean="0"/>
                        <a:t>2) Direct est.</a:t>
                      </a:r>
                      <a:endParaRPr lang="en-US" sz="2000" b="1" dirty="0"/>
                    </a:p>
                  </a:txBody>
                  <a:tcPr anchor="ctr">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7221">
                <a:tc>
                  <a:txBody>
                    <a:bodyPr/>
                    <a:lstStyle/>
                    <a:p>
                      <a:pPr algn="l"/>
                      <a:r>
                        <a:rPr lang="en-US" sz="2000" b="1" dirty="0" smtClean="0"/>
                        <a:t>Minimizes error </a:t>
                      </a:r>
                      <a:r>
                        <a:rPr lang="en-US" sz="2000" b="1" dirty="0" err="1" smtClean="0"/>
                        <a:t>wrt</a:t>
                      </a:r>
                      <a:r>
                        <a:rPr lang="en-US" sz="2000" b="1" dirty="0" smtClean="0"/>
                        <a:t>. GT</a:t>
                      </a:r>
                      <a:endParaRPr lang="en-US" sz="2000" b="1" dirty="0"/>
                    </a:p>
                  </a:txBody>
                  <a:tcPr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b="1"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E61414"/>
                        </a:solidFill>
                      </a:endParaRPr>
                    </a:p>
                  </a:txBody>
                  <a:tcPr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r h="2872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Impacted by noisy error metric</a:t>
                      </a:r>
                    </a:p>
                  </a:txBody>
                  <a:tcPr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E61414"/>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2400" b="1" dirty="0"/>
                    </a:p>
                  </a:txBody>
                  <a:tcPr anchor="ctr">
                    <a:lnL w="381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2872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Requires complex      be defined</a:t>
                      </a:r>
                    </a:p>
                  </a:txBody>
                  <a:tcPr anchor="ctr">
                    <a:lnL>
                      <a:noFill/>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endParaRPr lang="en-US" sz="2400" b="1"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E61414"/>
                        </a:solidFill>
                      </a:endParaRPr>
                    </a:p>
                  </a:txBody>
                  <a:tcPr anchor="ctr">
                    <a:lnL w="381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287221">
                <a:tc>
                  <a:txBody>
                    <a:bodyPr/>
                    <a:lstStyle/>
                    <a:p>
                      <a:pPr algn="l"/>
                      <a:r>
                        <a:rPr lang="en-US" sz="2000" b="1" dirty="0" smtClean="0"/>
                        <a:t>Runs filter multiple times</a:t>
                      </a:r>
                      <a:endParaRPr lang="en-US" sz="2000" b="1" dirty="0"/>
                    </a:p>
                  </a:txBody>
                  <a:tcPr anchor="ctr">
                    <a:lnL>
                      <a:noFill/>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E61414"/>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92D050"/>
                        </a:solidFill>
                      </a:endParaRPr>
                    </a:p>
                  </a:txBody>
                  <a:tcPr anchor="ctr">
                    <a:lnL w="381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bl>
          </a:graphicData>
        </a:graphic>
      </p:graphicFrame>
      <p:sp>
        <p:nvSpPr>
          <p:cNvPr id="4" name="Rectangle 3"/>
          <p:cNvSpPr/>
          <p:nvPr/>
        </p:nvSpPr>
        <p:spPr>
          <a:xfrm>
            <a:off x="5635492" y="4649278"/>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6" name="Rectangle 5"/>
          <p:cNvSpPr/>
          <p:nvPr/>
        </p:nvSpPr>
        <p:spPr>
          <a:xfrm>
            <a:off x="5674766" y="5061152"/>
            <a:ext cx="510076" cy="707886"/>
          </a:xfrm>
          <a:prstGeom prst="rect">
            <a:avLst/>
          </a:prstGeom>
          <a:ln>
            <a:noFill/>
          </a:ln>
        </p:spPr>
        <p:txBody>
          <a:bodyPr wrap="none">
            <a:spAutoFit/>
          </a:bodyPr>
          <a:lstStyle/>
          <a:p>
            <a:pPr algn="ctr" fontAlgn="auto">
              <a:spcBef>
                <a:spcPts val="0"/>
              </a:spcBef>
              <a:spcAft>
                <a:spcPts val="0"/>
              </a:spcAft>
              <a:defRPr/>
            </a:pPr>
            <a:r>
              <a:rPr lang="en-US" sz="4000" dirty="0">
                <a:solidFill>
                  <a:srgbClr val="F04646"/>
                </a:solidFill>
                <a:latin typeface="Wingdings" pitchFamily="2" charset="2"/>
              </a:rPr>
              <a:t>û</a:t>
            </a:r>
            <a:endParaRPr lang="en-US" sz="4000" dirty="0">
              <a:solidFill>
                <a:srgbClr val="F04646"/>
              </a:solidFill>
            </a:endParaRPr>
          </a:p>
        </p:txBody>
      </p:sp>
      <p:sp>
        <p:nvSpPr>
          <p:cNvPr id="35" name="Rectangle 34"/>
          <p:cNvSpPr/>
          <p:nvPr/>
        </p:nvSpPr>
        <p:spPr>
          <a:xfrm>
            <a:off x="5634530" y="5574301"/>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36" name="Rectangle 35"/>
          <p:cNvSpPr/>
          <p:nvPr/>
        </p:nvSpPr>
        <p:spPr>
          <a:xfrm>
            <a:off x="5674766" y="5986175"/>
            <a:ext cx="510076" cy="707886"/>
          </a:xfrm>
          <a:prstGeom prst="rect">
            <a:avLst/>
          </a:prstGeom>
          <a:ln>
            <a:noFill/>
          </a:ln>
        </p:spPr>
        <p:txBody>
          <a:bodyPr wrap="none">
            <a:spAutoFit/>
          </a:bodyPr>
          <a:lstStyle/>
          <a:p>
            <a:pPr algn="ctr" fontAlgn="auto">
              <a:spcBef>
                <a:spcPts val="0"/>
              </a:spcBef>
              <a:spcAft>
                <a:spcPts val="0"/>
              </a:spcAft>
              <a:defRPr/>
            </a:pPr>
            <a:r>
              <a:rPr lang="en-US" sz="4000" dirty="0">
                <a:solidFill>
                  <a:srgbClr val="F04646"/>
                </a:solidFill>
                <a:latin typeface="Wingdings" pitchFamily="2" charset="2"/>
              </a:rPr>
              <a:t>û</a:t>
            </a:r>
            <a:endParaRPr lang="en-US" sz="4000" dirty="0">
              <a:solidFill>
                <a:srgbClr val="F04646"/>
              </a:solidFill>
            </a:endParaRPr>
          </a:p>
        </p:txBody>
      </p:sp>
      <p:sp>
        <p:nvSpPr>
          <p:cNvPr id="37" name="Rectangle 36"/>
          <p:cNvSpPr/>
          <p:nvPr/>
        </p:nvSpPr>
        <p:spPr>
          <a:xfrm>
            <a:off x="7742467" y="4622322"/>
            <a:ext cx="510076" cy="707886"/>
          </a:xfrm>
          <a:prstGeom prst="rect">
            <a:avLst/>
          </a:prstGeom>
          <a:ln>
            <a:noFill/>
          </a:ln>
        </p:spPr>
        <p:txBody>
          <a:bodyPr wrap="none">
            <a:spAutoFit/>
          </a:bodyPr>
          <a:lstStyle/>
          <a:p>
            <a:pPr algn="ctr" fontAlgn="auto">
              <a:spcBef>
                <a:spcPts val="0"/>
              </a:spcBef>
              <a:spcAft>
                <a:spcPts val="0"/>
              </a:spcAft>
              <a:defRPr/>
            </a:pPr>
            <a:r>
              <a:rPr lang="en-US" sz="4000" dirty="0">
                <a:solidFill>
                  <a:srgbClr val="F04646"/>
                </a:solidFill>
                <a:latin typeface="Wingdings" pitchFamily="2" charset="2"/>
              </a:rPr>
              <a:t>û</a:t>
            </a:r>
            <a:endParaRPr lang="en-US" sz="4000" dirty="0">
              <a:solidFill>
                <a:srgbClr val="F04646"/>
              </a:solidFill>
            </a:endParaRPr>
          </a:p>
        </p:txBody>
      </p:sp>
      <p:sp>
        <p:nvSpPr>
          <p:cNvPr id="38" name="Rectangle 37"/>
          <p:cNvSpPr/>
          <p:nvPr/>
        </p:nvSpPr>
        <p:spPr>
          <a:xfrm>
            <a:off x="7702231" y="5135471"/>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39" name="Rectangle 38"/>
          <p:cNvSpPr/>
          <p:nvPr/>
        </p:nvSpPr>
        <p:spPr>
          <a:xfrm>
            <a:off x="7742467" y="5547345"/>
            <a:ext cx="510076" cy="707886"/>
          </a:xfrm>
          <a:prstGeom prst="rect">
            <a:avLst/>
          </a:prstGeom>
          <a:ln>
            <a:noFill/>
          </a:ln>
        </p:spPr>
        <p:txBody>
          <a:bodyPr wrap="none">
            <a:spAutoFit/>
          </a:bodyPr>
          <a:lstStyle/>
          <a:p>
            <a:pPr algn="ctr" fontAlgn="auto">
              <a:spcBef>
                <a:spcPts val="0"/>
              </a:spcBef>
              <a:spcAft>
                <a:spcPts val="0"/>
              </a:spcAft>
              <a:defRPr/>
            </a:pPr>
            <a:r>
              <a:rPr lang="en-US" sz="4000" dirty="0">
                <a:solidFill>
                  <a:srgbClr val="F04646"/>
                </a:solidFill>
                <a:latin typeface="Wingdings" pitchFamily="2" charset="2"/>
              </a:rPr>
              <a:t>û</a:t>
            </a:r>
            <a:endParaRPr lang="en-US" sz="4000" dirty="0">
              <a:solidFill>
                <a:srgbClr val="F04646"/>
              </a:solidFill>
            </a:endParaRPr>
          </a:p>
        </p:txBody>
      </p:sp>
      <p:sp>
        <p:nvSpPr>
          <p:cNvPr id="40" name="Rectangle 39"/>
          <p:cNvSpPr/>
          <p:nvPr/>
        </p:nvSpPr>
        <p:spPr>
          <a:xfrm>
            <a:off x="7702231" y="6060494"/>
            <a:ext cx="588624" cy="707886"/>
          </a:xfrm>
          <a:prstGeom prst="rect">
            <a:avLst/>
          </a:prstGeom>
        </p:spPr>
        <p:txBody>
          <a:bodyPr wrap="none">
            <a:spAutoFit/>
          </a:bodyPr>
          <a:lstStyle/>
          <a:p>
            <a:pPr algn="ctr"/>
            <a:r>
              <a:rPr lang="en-US" sz="4000" dirty="0">
                <a:solidFill>
                  <a:srgbClr val="92D050"/>
                </a:solidFill>
                <a:latin typeface="Wingdings" pitchFamily="2" charset="2"/>
              </a:rPr>
              <a:t>ü</a:t>
            </a:r>
            <a:endParaRPr lang="en-US" sz="4000" dirty="0"/>
          </a:p>
        </p:txBody>
      </p:sp>
      <p:sp>
        <p:nvSpPr>
          <p:cNvPr id="2" name="Title 1"/>
          <p:cNvSpPr>
            <a:spLocks noGrp="1"/>
          </p:cNvSpPr>
          <p:nvPr>
            <p:ph type="title"/>
          </p:nvPr>
        </p:nvSpPr>
        <p:spPr/>
        <p:txBody>
          <a:bodyPr/>
          <a:lstStyle/>
          <a:p>
            <a:r>
              <a:rPr lang="en-US" dirty="0" smtClean="0"/>
              <a:t>Reflections on previous work</a:t>
            </a:r>
            <a:endParaRPr lang="en-US"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46940" y="5662126"/>
            <a:ext cx="299464" cy="423199"/>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462" y="2039872"/>
            <a:ext cx="337401" cy="458198"/>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0149" y="3586800"/>
            <a:ext cx="337401" cy="458198"/>
          </a:xfrm>
          <a:prstGeom prst="rect">
            <a:avLst/>
          </a:prstGeom>
        </p:spPr>
      </p:pic>
      <p:sp>
        <p:nvSpPr>
          <p:cNvPr id="27" name="Rectangle 26"/>
          <p:cNvSpPr/>
          <p:nvPr/>
        </p:nvSpPr>
        <p:spPr bwMode="auto">
          <a:xfrm>
            <a:off x="245985" y="4755283"/>
            <a:ext cx="4306214" cy="343407"/>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8" name="Rectangle 27"/>
          <p:cNvSpPr/>
          <p:nvPr/>
        </p:nvSpPr>
        <p:spPr bwMode="auto">
          <a:xfrm>
            <a:off x="245985" y="5250480"/>
            <a:ext cx="4477805" cy="305991"/>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29" name="Rectangle 28"/>
          <p:cNvSpPr/>
          <p:nvPr/>
        </p:nvSpPr>
        <p:spPr bwMode="auto">
          <a:xfrm>
            <a:off x="245985" y="5639472"/>
            <a:ext cx="4128154" cy="462001"/>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0" name="Rectangle 29"/>
          <p:cNvSpPr/>
          <p:nvPr/>
        </p:nvSpPr>
        <p:spPr bwMode="auto">
          <a:xfrm>
            <a:off x="245985" y="6085325"/>
            <a:ext cx="4056938" cy="367975"/>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1" name="Rectangle 30"/>
          <p:cNvSpPr/>
          <p:nvPr/>
        </p:nvSpPr>
        <p:spPr bwMode="auto">
          <a:xfrm>
            <a:off x="3661260" y="1565058"/>
            <a:ext cx="2428640" cy="497831"/>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2" name="Rectangle 31"/>
          <p:cNvSpPr/>
          <p:nvPr/>
        </p:nvSpPr>
        <p:spPr bwMode="auto">
          <a:xfrm>
            <a:off x="2330827" y="2080673"/>
            <a:ext cx="5201078" cy="497831"/>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3" name="Rectangle 32"/>
          <p:cNvSpPr/>
          <p:nvPr/>
        </p:nvSpPr>
        <p:spPr bwMode="auto">
          <a:xfrm>
            <a:off x="4723790" y="3056574"/>
            <a:ext cx="3492927" cy="497831"/>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4" name="Rectangle 33"/>
          <p:cNvSpPr/>
          <p:nvPr/>
        </p:nvSpPr>
        <p:spPr bwMode="auto">
          <a:xfrm>
            <a:off x="3234676" y="3556474"/>
            <a:ext cx="3492927" cy="497831"/>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2553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xEl>
                                              <p:pRg st="2" end="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
                                            <p:txEl>
                                              <p:pRg st="5" end="5"/>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5" grpId="0"/>
      <p:bldP spid="36" grpId="0"/>
      <p:bldP spid="37" grpId="0"/>
      <p:bldP spid="38" grpId="0"/>
      <p:bldP spid="39" grpId="0"/>
      <p:bldP spid="40" grpId="0"/>
      <p:bldP spid="27" grpId="0" animBg="1"/>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high-level idea</a:t>
            </a:r>
            <a:endParaRPr lang="en-US" dirty="0"/>
          </a:p>
        </p:txBody>
      </p:sp>
      <p:sp>
        <p:nvSpPr>
          <p:cNvPr id="3" name="Content Placeholder 2"/>
          <p:cNvSpPr>
            <a:spLocks noGrp="1"/>
          </p:cNvSpPr>
          <p:nvPr>
            <p:ph idx="1"/>
          </p:nvPr>
        </p:nvSpPr>
        <p:spPr/>
        <p:txBody>
          <a:bodyPr/>
          <a:lstStyle/>
          <a:p>
            <a:r>
              <a:rPr lang="en-US" dirty="0" smtClean="0"/>
              <a:t>Direct estimation</a:t>
            </a:r>
          </a:p>
          <a:p>
            <a:endParaRPr lang="en-US" dirty="0" smtClean="0"/>
          </a:p>
          <a:p>
            <a:r>
              <a:rPr lang="en-US" dirty="0" smtClean="0"/>
              <a:t>Error-minimization</a:t>
            </a:r>
          </a:p>
          <a:p>
            <a:endParaRPr lang="en-US" dirty="0" smtClean="0"/>
          </a:p>
          <a:p>
            <a:pPr marL="0" indent="0">
              <a:buNone/>
            </a:pPr>
            <a:endParaRPr lang="en-US" dirty="0" smtClean="0"/>
          </a:p>
          <a:p>
            <a:pPr>
              <a:spcBef>
                <a:spcPts val="0"/>
              </a:spcBef>
            </a:pPr>
            <a:r>
              <a:rPr lang="en-US" dirty="0" smtClean="0"/>
              <a:t>Combination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5639" y="1649344"/>
            <a:ext cx="1677809" cy="3804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90817" y="2946043"/>
            <a:ext cx="4813165" cy="607979"/>
          </a:xfrm>
          <a:prstGeom prst="rect">
            <a:avLst/>
          </a:prstGeom>
        </p:spPr>
      </p:pic>
      <p:grpSp>
        <p:nvGrpSpPr>
          <p:cNvPr id="6" name="Group 5"/>
          <p:cNvGrpSpPr/>
          <p:nvPr/>
        </p:nvGrpSpPr>
        <p:grpSpPr>
          <a:xfrm>
            <a:off x="6602079" y="3050815"/>
            <a:ext cx="227685" cy="302290"/>
            <a:chOff x="1460305" y="4723014"/>
            <a:chExt cx="227685" cy="302290"/>
          </a:xfrm>
        </p:grpSpPr>
        <p:cxnSp>
          <p:nvCxnSpPr>
            <p:cNvPr id="7" name="Straight Connector 6"/>
            <p:cNvCxnSpPr/>
            <p:nvPr/>
          </p:nvCxnSpPr>
          <p:spPr bwMode="auto">
            <a:xfrm>
              <a:off x="1460305" y="4723014"/>
              <a:ext cx="227685" cy="299781"/>
            </a:xfrm>
            <a:prstGeom prst="line">
              <a:avLst/>
            </a:prstGeom>
            <a:solidFill>
              <a:schemeClr val="tx2"/>
            </a:solidFill>
            <a:ln w="76200" cap="flat" cmpd="sng" algn="ctr">
              <a:solidFill>
                <a:srgbClr val="F04646"/>
              </a:solidFill>
              <a:prstDash val="solid"/>
              <a:round/>
              <a:headEnd type="none" w="med" len="med"/>
              <a:tailEnd type="none" w="med" len="med"/>
            </a:ln>
            <a:effectLst/>
          </p:spPr>
        </p:cxnSp>
        <p:cxnSp>
          <p:nvCxnSpPr>
            <p:cNvPr id="8" name="Straight Connector 7"/>
            <p:cNvCxnSpPr/>
            <p:nvPr/>
          </p:nvCxnSpPr>
          <p:spPr bwMode="auto">
            <a:xfrm flipH="1">
              <a:off x="1460305" y="4725523"/>
              <a:ext cx="227685" cy="299781"/>
            </a:xfrm>
            <a:prstGeom prst="line">
              <a:avLst/>
            </a:prstGeom>
            <a:solidFill>
              <a:schemeClr val="tx2"/>
            </a:solidFill>
            <a:ln w="76200" cap="flat" cmpd="sng" algn="ctr">
              <a:solidFill>
                <a:srgbClr val="F04646"/>
              </a:solidFill>
              <a:prstDash val="solid"/>
              <a:round/>
              <a:headEnd type="none" w="med" len="med"/>
              <a:tailEnd type="none" w="med" len="med"/>
            </a:ln>
            <a:effectLst/>
          </p:spPr>
        </p:cxnSp>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3435" y="2821840"/>
            <a:ext cx="268565" cy="16319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40850" y="4578830"/>
            <a:ext cx="5327386" cy="540868"/>
          </a:xfrm>
          <a:prstGeom prst="rect">
            <a:avLst/>
          </a:prstGeom>
        </p:spPr>
      </p:pic>
      <p:grpSp>
        <p:nvGrpSpPr>
          <p:cNvPr id="11" name="Group 10"/>
          <p:cNvGrpSpPr/>
          <p:nvPr/>
        </p:nvGrpSpPr>
        <p:grpSpPr>
          <a:xfrm>
            <a:off x="6850525" y="4644610"/>
            <a:ext cx="227685" cy="302290"/>
            <a:chOff x="1460305" y="4723014"/>
            <a:chExt cx="227685" cy="302290"/>
          </a:xfrm>
        </p:grpSpPr>
        <p:cxnSp>
          <p:nvCxnSpPr>
            <p:cNvPr id="12" name="Straight Connector 11"/>
            <p:cNvCxnSpPr/>
            <p:nvPr/>
          </p:nvCxnSpPr>
          <p:spPr bwMode="auto">
            <a:xfrm>
              <a:off x="1460305" y="4723014"/>
              <a:ext cx="227685" cy="299781"/>
            </a:xfrm>
            <a:prstGeom prst="line">
              <a:avLst/>
            </a:prstGeom>
            <a:solidFill>
              <a:schemeClr val="tx2"/>
            </a:solidFill>
            <a:ln w="76200" cap="flat" cmpd="sng" algn="ctr">
              <a:solidFill>
                <a:srgbClr val="F04646"/>
              </a:solidFill>
              <a:prstDash val="solid"/>
              <a:round/>
              <a:headEnd type="none" w="med" len="med"/>
              <a:tailEnd type="none" w="med" len="med"/>
            </a:ln>
            <a:effectLst/>
          </p:spPr>
        </p:cxnSp>
        <p:cxnSp>
          <p:nvCxnSpPr>
            <p:cNvPr id="13" name="Straight Connector 12"/>
            <p:cNvCxnSpPr/>
            <p:nvPr/>
          </p:nvCxnSpPr>
          <p:spPr bwMode="auto">
            <a:xfrm flipH="1">
              <a:off x="1460305" y="4725523"/>
              <a:ext cx="227685" cy="299781"/>
            </a:xfrm>
            <a:prstGeom prst="line">
              <a:avLst/>
            </a:prstGeom>
            <a:solidFill>
              <a:schemeClr val="tx2"/>
            </a:solidFill>
            <a:ln w="76200" cap="flat" cmpd="sng" algn="ctr">
              <a:solidFill>
                <a:srgbClr val="F04646"/>
              </a:solidFill>
              <a:prstDash val="solid"/>
              <a:round/>
              <a:headEnd type="none" w="med" len="med"/>
              <a:tailEnd type="none" w="med" len="med"/>
            </a:ln>
            <a:effectLst/>
          </p:spPr>
        </p:cxnSp>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735" y="4415635"/>
            <a:ext cx="268565" cy="163195"/>
          </a:xfrm>
          <a:prstGeom prst="rect">
            <a:avLst/>
          </a:prstGeom>
        </p:spPr>
      </p:pic>
      <p:cxnSp>
        <p:nvCxnSpPr>
          <p:cNvPr id="16" name="Straight Arrow Connector 15"/>
          <p:cNvCxnSpPr/>
          <p:nvPr/>
        </p:nvCxnSpPr>
        <p:spPr bwMode="auto">
          <a:xfrm flipV="1">
            <a:off x="6165795" y="5119698"/>
            <a:ext cx="0" cy="537509"/>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cxnSp>
        <p:nvCxnSpPr>
          <p:cNvPr id="17" name="Straight Arrow Connector 16"/>
          <p:cNvCxnSpPr/>
          <p:nvPr/>
        </p:nvCxnSpPr>
        <p:spPr bwMode="auto">
          <a:xfrm flipV="1">
            <a:off x="3662081" y="5199527"/>
            <a:ext cx="0" cy="537509"/>
          </a:xfrm>
          <a:prstGeom prst="straightConnector1">
            <a:avLst/>
          </a:prstGeom>
          <a:solidFill>
            <a:schemeClr val="tx2"/>
          </a:solidFill>
          <a:ln w="76200" cap="flat" cmpd="sng" algn="ctr">
            <a:solidFill>
              <a:srgbClr val="92D050"/>
            </a:solidFill>
            <a:prstDash val="solid"/>
            <a:round/>
            <a:headEnd type="none" w="med" len="med"/>
            <a:tailEnd type="triangle"/>
          </a:ln>
          <a:effectLst/>
        </p:spPr>
      </p:cxnSp>
      <p:sp>
        <p:nvSpPr>
          <p:cNvPr id="18" name="TextBox 17"/>
          <p:cNvSpPr txBox="1"/>
          <p:nvPr/>
        </p:nvSpPr>
        <p:spPr>
          <a:xfrm>
            <a:off x="410195" y="5478165"/>
            <a:ext cx="7827784" cy="461665"/>
          </a:xfrm>
          <a:prstGeom prst="rect">
            <a:avLst/>
          </a:prstGeom>
          <a:noFill/>
        </p:spPr>
        <p:txBody>
          <a:bodyPr wrap="none" rtlCol="0">
            <a:spAutoFit/>
          </a:bodyPr>
          <a:lstStyle/>
          <a:p>
            <a:r>
              <a:rPr lang="en-US" dirty="0" smtClean="0">
                <a:solidFill>
                  <a:srgbClr val="F04646"/>
                </a:solidFill>
              </a:rPr>
              <a:t>Key idea: </a:t>
            </a:r>
            <a:r>
              <a:rPr lang="en-US" dirty="0" smtClean="0">
                <a:solidFill>
                  <a:srgbClr val="92D050"/>
                </a:solidFill>
              </a:rPr>
              <a:t>perform process offline on a set of scenes</a:t>
            </a:r>
            <a:endParaRPr lang="en-US" dirty="0">
              <a:solidFill>
                <a:srgbClr val="92D050"/>
              </a:solidFill>
            </a:endParaRPr>
          </a:p>
        </p:txBody>
      </p:sp>
    </p:spTree>
    <p:extLst>
      <p:ext uri="{BB962C8B-B14F-4D97-AF65-F5344CB8AC3E}">
        <p14:creationId xmlns:p14="http://schemas.microsoft.com/office/powerpoint/2010/main" val="231564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09470" y="4140605"/>
            <a:ext cx="387649" cy="547823"/>
          </a:xfrm>
          <a:prstGeom prst="rect">
            <a:avLst/>
          </a:prstGeom>
        </p:spPr>
      </p:pic>
      <p:sp>
        <p:nvSpPr>
          <p:cNvPr id="3" name="Content Placeholder 2"/>
          <p:cNvSpPr>
            <a:spLocks noGrp="1"/>
          </p:cNvSpPr>
          <p:nvPr>
            <p:ph idx="1"/>
          </p:nvPr>
        </p:nvSpPr>
        <p:spPr/>
        <p:txBody>
          <a:bodyPr/>
          <a:lstStyle/>
          <a:p>
            <a:r>
              <a:rPr lang="en-US" dirty="0"/>
              <a:t>Use </a:t>
            </a:r>
            <a:r>
              <a:rPr lang="en-US" dirty="0">
                <a:solidFill>
                  <a:srgbClr val="F04646"/>
                </a:solidFill>
              </a:rPr>
              <a:t>supervised learning </a:t>
            </a:r>
            <a:r>
              <a:rPr lang="en-US" dirty="0"/>
              <a:t>to estimate      in a systematic </a:t>
            </a:r>
            <a:r>
              <a:rPr lang="en-US" dirty="0" smtClean="0"/>
              <a:t>way</a:t>
            </a:r>
          </a:p>
          <a:p>
            <a:r>
              <a:rPr lang="en-US" dirty="0" smtClean="0"/>
              <a:t>Training stage</a:t>
            </a:r>
          </a:p>
          <a:p>
            <a:pPr lvl="1"/>
            <a:r>
              <a:rPr lang="en-US" dirty="0" smtClean="0"/>
              <a:t>Energy minimization on training set</a:t>
            </a:r>
          </a:p>
          <a:p>
            <a:pPr marL="1033272" lvl="1" indent="0">
              <a:spcBef>
                <a:spcPts val="0"/>
              </a:spcBef>
              <a:buNone/>
            </a:pPr>
            <a:r>
              <a:rPr lang="en-US" sz="2400" dirty="0" smtClean="0">
                <a:solidFill>
                  <a:srgbClr val="92D050"/>
                </a:solidFill>
              </a:rPr>
              <a:t>Benefits of error-minimization methods</a:t>
            </a:r>
          </a:p>
          <a:p>
            <a:r>
              <a:rPr lang="en-US" dirty="0" smtClean="0"/>
              <a:t>Testing stage</a:t>
            </a:r>
          </a:p>
          <a:p>
            <a:pPr lvl="1"/>
            <a:r>
              <a:rPr lang="en-US" dirty="0"/>
              <a:t>U</a:t>
            </a:r>
            <a:r>
              <a:rPr lang="en-US" dirty="0" smtClean="0"/>
              <a:t>se </a:t>
            </a:r>
            <a:r>
              <a:rPr lang="en-US" dirty="0"/>
              <a:t>trained </a:t>
            </a:r>
            <a:r>
              <a:rPr lang="en-US" dirty="0" smtClean="0"/>
              <a:t>    directly estimate</a:t>
            </a:r>
          </a:p>
          <a:p>
            <a:pPr marL="1033272" lvl="1" indent="0">
              <a:spcBef>
                <a:spcPts val="0"/>
              </a:spcBef>
              <a:buNone/>
            </a:pPr>
            <a:r>
              <a:rPr lang="en-US" sz="2400" dirty="0" smtClean="0">
                <a:solidFill>
                  <a:srgbClr val="92D050"/>
                </a:solidFill>
              </a:rPr>
              <a:t>Benefits of direct estimation techniques</a:t>
            </a:r>
            <a:endParaRPr lang="en-US" sz="2400" dirty="0">
              <a:solidFill>
                <a:srgbClr val="92D050"/>
              </a:solidFill>
            </a:endParaRPr>
          </a:p>
        </p:txBody>
      </p:sp>
      <p:sp>
        <p:nvSpPr>
          <p:cNvPr id="2" name="Title 1"/>
          <p:cNvSpPr>
            <a:spLocks noGrp="1"/>
          </p:cNvSpPr>
          <p:nvPr>
            <p:ph type="title"/>
          </p:nvPr>
        </p:nvSpPr>
        <p:spPr/>
        <p:txBody>
          <a:bodyPr/>
          <a:lstStyle/>
          <a:p>
            <a:r>
              <a:rPr lang="en-US" dirty="0" smtClean="0"/>
              <a:t>Our approach</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77359" y="1063570"/>
            <a:ext cx="387649" cy="54782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93610" y="4138972"/>
            <a:ext cx="400581" cy="520428"/>
          </a:xfrm>
          <a:prstGeom prst="rect">
            <a:avLst/>
          </a:prstGeom>
        </p:spPr>
      </p:pic>
    </p:spTree>
    <p:extLst>
      <p:ext uri="{BB962C8B-B14F-4D97-AF65-F5344CB8AC3E}">
        <p14:creationId xmlns:p14="http://schemas.microsoft.com/office/powerpoint/2010/main" val="349443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scenes</a:t>
            </a:r>
            <a:endParaRPr lang="en-US" dirty="0"/>
          </a:p>
        </p:txBody>
      </p:sp>
      <p:sp>
        <p:nvSpPr>
          <p:cNvPr id="3" name="Content Placeholder 2"/>
          <p:cNvSpPr>
            <a:spLocks noGrp="1"/>
          </p:cNvSpPr>
          <p:nvPr>
            <p:ph idx="1"/>
          </p:nvPr>
        </p:nvSpPr>
        <p:spPr/>
        <p:txBody>
          <a:bodyPr/>
          <a:lstStyle/>
          <a:p>
            <a:r>
              <a:rPr lang="en-US" dirty="0"/>
              <a:t>20 training scenes with variety of distributed effects, rendered at 4, 8, 16, 32, and 64</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7178" y="2064830"/>
            <a:ext cx="771525" cy="10972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06" y="2064830"/>
            <a:ext cx="771525" cy="10972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572" y="4829174"/>
            <a:ext cx="1097280" cy="10972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393" y="4829174"/>
            <a:ext cx="771525" cy="109728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965" y="3420530"/>
            <a:ext cx="1828800" cy="109728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5720" y="3420530"/>
            <a:ext cx="1097280" cy="109728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511" y="3420530"/>
            <a:ext cx="1097280" cy="109728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2929" y="3420530"/>
            <a:ext cx="1097280" cy="109728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0507" y="3420530"/>
            <a:ext cx="1097280" cy="109728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0362" y="3420530"/>
            <a:ext cx="1097280" cy="109728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4171" y="2064830"/>
            <a:ext cx="1097280" cy="109728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83451" y="2064830"/>
            <a:ext cx="2194560" cy="109728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45516" y="4829174"/>
            <a:ext cx="1097280" cy="109728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195" y="3420530"/>
            <a:ext cx="1463040" cy="109728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02386" y="2064830"/>
            <a:ext cx="1645920" cy="1097280"/>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82191" y="2064830"/>
            <a:ext cx="2194560" cy="1097280"/>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15639" y="4829174"/>
            <a:ext cx="1097280" cy="1097280"/>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0993" y="4829174"/>
            <a:ext cx="1645920" cy="1097280"/>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83637" y="4829174"/>
            <a:ext cx="1097280" cy="1097280"/>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51635" y="4829174"/>
            <a:ext cx="1097280" cy="1097280"/>
          </a:xfrm>
          <a:prstGeom prst="rect">
            <a:avLst/>
          </a:prstGeom>
        </p:spPr>
      </p:pic>
    </p:spTree>
    <p:extLst>
      <p:ext uri="{BB962C8B-B14F-4D97-AF65-F5344CB8AC3E}">
        <p14:creationId xmlns:p14="http://schemas.microsoft.com/office/powerpoint/2010/main" val="238982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nodeType="afterEffect">
                                  <p:stCondLst>
                                    <p:cond delay="1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nodeType="afterEffect">
                                  <p:stCondLst>
                                    <p:cond delay="1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nodeType="afterEffect">
                                  <p:stCondLst>
                                    <p:cond delay="1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1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1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nodeType="afterEffect">
                                  <p:stCondLst>
                                    <p:cond delay="10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nodeType="afterEffect">
                                  <p:stCondLst>
                                    <p:cond delay="1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nodeType="afterEffect">
                                  <p:stCondLst>
                                    <p:cond delay="1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nodeType="afterEffect">
                                  <p:stCondLst>
                                    <p:cond delay="100"/>
                                  </p:stCondLst>
                                  <p:childTnLst>
                                    <p:set>
                                      <p:cBhvr>
                                        <p:cTn id="39" dur="1" fill="hold">
                                          <p:stCondLst>
                                            <p:cond delay="0"/>
                                          </p:stCondLst>
                                        </p:cTn>
                                        <p:tgtEl>
                                          <p:spTgt spid="12"/>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nodeType="afterEffect">
                                  <p:stCondLst>
                                    <p:cond delay="100"/>
                                  </p:stCondLst>
                                  <p:childTnLst>
                                    <p:set>
                                      <p:cBhvr>
                                        <p:cTn id="42" dur="1" fill="hold">
                                          <p:stCondLst>
                                            <p:cond delay="0"/>
                                          </p:stCondLst>
                                        </p:cTn>
                                        <p:tgtEl>
                                          <p:spTgt spid="8"/>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nodeType="afterEffect">
                                  <p:stCondLst>
                                    <p:cond delay="100"/>
                                  </p:stCondLst>
                                  <p:childTnLst>
                                    <p:set>
                                      <p:cBhvr>
                                        <p:cTn id="45" dur="1" fill="hold">
                                          <p:stCondLst>
                                            <p:cond delay="0"/>
                                          </p:stCondLst>
                                        </p:cTn>
                                        <p:tgtEl>
                                          <p:spTgt spid="21"/>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nodeType="afterEffect">
                                  <p:stCondLst>
                                    <p:cond delay="10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nodeType="afterEffect">
                                  <p:stCondLst>
                                    <p:cond delay="10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nodeType="afterEffect">
                                  <p:stCondLst>
                                    <p:cond delay="10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nodeType="afterEffect">
                                  <p:stCondLst>
                                    <p:cond delay="100"/>
                                  </p:stCondLst>
                                  <p:childTnLst>
                                    <p:set>
                                      <p:cBhvr>
                                        <p:cTn id="57" dur="1" fill="hold">
                                          <p:stCondLst>
                                            <p:cond delay="0"/>
                                          </p:stCondLst>
                                        </p:cTn>
                                        <p:tgtEl>
                                          <p:spTgt spid="16"/>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nodeType="afterEffect">
                                  <p:stCondLst>
                                    <p:cond delay="100"/>
                                  </p:stCondLst>
                                  <p:childTnLst>
                                    <p:set>
                                      <p:cBhvr>
                                        <p:cTn id="60" dur="1" fill="hold">
                                          <p:stCondLst>
                                            <p:cond delay="0"/>
                                          </p:stCondLst>
                                        </p:cTn>
                                        <p:tgtEl>
                                          <p:spTgt spid="7"/>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nodeType="afterEffect">
                                  <p:stCondLst>
                                    <p:cond delay="100"/>
                                  </p:stCondLst>
                                  <p:childTnLst>
                                    <p:set>
                                      <p:cBhvr>
                                        <p:cTn id="6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sp>
        <p:nvSpPr>
          <p:cNvPr id="3" name="Content Placeholder 2"/>
          <p:cNvSpPr>
            <a:spLocks noGrp="1"/>
          </p:cNvSpPr>
          <p:nvPr>
            <p:ph idx="1"/>
          </p:nvPr>
        </p:nvSpPr>
        <p:spPr/>
        <p:txBody>
          <a:bodyPr/>
          <a:lstStyle/>
          <a:p>
            <a:endParaRPr lang="en-US" dirty="0" smtClean="0"/>
          </a:p>
        </p:txBody>
      </p:sp>
      <p:sp>
        <p:nvSpPr>
          <p:cNvPr id="67" name="TextBox 66"/>
          <p:cNvSpPr txBox="1"/>
          <p:nvPr/>
        </p:nvSpPr>
        <p:spPr>
          <a:xfrm>
            <a:off x="1888958" y="3754226"/>
            <a:ext cx="1271503" cy="584775"/>
          </a:xfrm>
          <a:prstGeom prst="rect">
            <a:avLst/>
          </a:prstGeom>
          <a:noFill/>
        </p:spPr>
        <p:txBody>
          <a:bodyPr wrap="none" rtlCol="0">
            <a:spAutoFit/>
          </a:bodyPr>
          <a:lstStyle/>
          <a:p>
            <a:pPr algn="ctr"/>
            <a:r>
              <a:rPr lang="en-US" sz="1600" dirty="0"/>
              <a:t>s</a:t>
            </a:r>
            <a:r>
              <a:rPr lang="en-US" sz="1600" dirty="0" smtClean="0"/>
              <a:t>econdary</a:t>
            </a:r>
          </a:p>
          <a:p>
            <a:pPr algn="ctr"/>
            <a:r>
              <a:rPr lang="en-US" sz="1600" dirty="0"/>
              <a:t>f</a:t>
            </a:r>
            <a:r>
              <a:rPr lang="en-US" sz="1600" dirty="0" smtClean="0"/>
              <a:t>eatures     </a:t>
            </a:r>
            <a:endParaRPr lang="en-US" sz="1600" dirty="0"/>
          </a:p>
        </p:txBody>
      </p:sp>
      <p:sp>
        <p:nvSpPr>
          <p:cNvPr id="76" name="TextBox 75"/>
          <p:cNvSpPr txBox="1"/>
          <p:nvPr/>
        </p:nvSpPr>
        <p:spPr>
          <a:xfrm>
            <a:off x="3061394" y="4801745"/>
            <a:ext cx="1558439" cy="584775"/>
          </a:xfrm>
          <a:prstGeom prst="rect">
            <a:avLst/>
          </a:prstGeom>
          <a:noFill/>
        </p:spPr>
        <p:txBody>
          <a:bodyPr wrap="none" rtlCol="0">
            <a:spAutoFit/>
          </a:bodyPr>
          <a:lstStyle/>
          <a:p>
            <a:pPr algn="ctr"/>
            <a:r>
              <a:rPr lang="en-US" sz="1600" dirty="0"/>
              <a:t>l</a:t>
            </a:r>
            <a:r>
              <a:rPr lang="en-US" sz="1600" dirty="0" smtClean="0"/>
              <a:t>ocal primary</a:t>
            </a:r>
          </a:p>
          <a:p>
            <a:pPr algn="ctr"/>
            <a:r>
              <a:rPr lang="en-US" sz="1600" dirty="0"/>
              <a:t>f</a:t>
            </a:r>
            <a:r>
              <a:rPr lang="en-US" sz="1600" dirty="0" smtClean="0"/>
              <a:t>eatures         </a:t>
            </a:r>
            <a:endParaRPr lang="en-US" sz="1600" dirty="0"/>
          </a:p>
        </p:txBody>
      </p:sp>
      <p:sp>
        <p:nvSpPr>
          <p:cNvPr id="36" name="TextBox 35"/>
          <p:cNvSpPr txBox="1"/>
          <p:nvPr/>
        </p:nvSpPr>
        <p:spPr>
          <a:xfrm>
            <a:off x="5225450" y="4290199"/>
            <a:ext cx="949299" cy="400110"/>
          </a:xfrm>
          <a:prstGeom prst="rect">
            <a:avLst/>
          </a:prstGeom>
          <a:noFill/>
        </p:spPr>
        <p:txBody>
          <a:bodyPr wrap="none" rtlCol="0">
            <a:spAutoFit/>
          </a:bodyPr>
          <a:lstStyle/>
          <a:p>
            <a:pPr algn="ctr"/>
            <a:r>
              <a:rPr lang="en-US" sz="2000" dirty="0"/>
              <a:t>f</a:t>
            </a:r>
            <a:r>
              <a:rPr lang="en-US" sz="2000" dirty="0" smtClean="0"/>
              <a:t>ilter   </a:t>
            </a:r>
            <a:endParaRPr lang="en-US" sz="2000" dirty="0"/>
          </a:p>
        </p:txBody>
      </p:sp>
      <p:sp>
        <p:nvSpPr>
          <p:cNvPr id="40" name="TextBox 39"/>
          <p:cNvSpPr txBox="1"/>
          <p:nvPr/>
        </p:nvSpPr>
        <p:spPr>
          <a:xfrm>
            <a:off x="7012576" y="3656685"/>
            <a:ext cx="870752" cy="584775"/>
          </a:xfrm>
          <a:prstGeom prst="rect">
            <a:avLst/>
          </a:prstGeom>
          <a:noFill/>
        </p:spPr>
        <p:txBody>
          <a:bodyPr wrap="none" rtlCol="0">
            <a:spAutoFit/>
          </a:bodyPr>
          <a:lstStyle/>
          <a:p>
            <a:pPr algn="ctr"/>
            <a:r>
              <a:rPr lang="en-US" sz="1600" dirty="0"/>
              <a:t>f</a:t>
            </a:r>
            <a:r>
              <a:rPr lang="en-US" sz="1600" dirty="0" smtClean="0"/>
              <a:t>iltered</a:t>
            </a:r>
          </a:p>
          <a:p>
            <a:pPr algn="ctr"/>
            <a:r>
              <a:rPr lang="en-US" sz="1600" dirty="0" smtClean="0"/>
              <a:t>pixel   </a:t>
            </a:r>
            <a:endParaRPr lang="en-US" sz="1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8789" y="1300216"/>
            <a:ext cx="5327386" cy="540868"/>
          </a:xfrm>
          <a:prstGeom prst="rect">
            <a:avLst/>
          </a:prstGeom>
        </p:spPr>
      </p:pic>
      <p:pic>
        <p:nvPicPr>
          <p:cNvPr id="79" name="Picture 7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31232" y="4095393"/>
            <a:ext cx="267981" cy="231275"/>
          </a:xfrm>
          <a:prstGeom prst="rect">
            <a:avLst/>
          </a:prstGeom>
        </p:spPr>
      </p:pic>
      <p:pic>
        <p:nvPicPr>
          <p:cNvPr id="80" name="Picture 7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33068" y="3950270"/>
            <a:ext cx="267826" cy="347955"/>
          </a:xfrm>
          <a:prstGeom prst="rect">
            <a:avLst/>
          </a:prstGeom>
        </p:spPr>
      </p:pic>
      <p:pic>
        <p:nvPicPr>
          <p:cNvPr id="81" name="Picture 8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62861" y="5098552"/>
            <a:ext cx="495161" cy="268410"/>
          </a:xfrm>
          <a:prstGeom prst="rect">
            <a:avLst/>
          </a:prstGeom>
        </p:spPr>
      </p:pic>
      <p:pic>
        <p:nvPicPr>
          <p:cNvPr id="82" name="Picture 8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892496" y="4317713"/>
            <a:ext cx="202668" cy="365760"/>
          </a:xfrm>
          <a:prstGeom prst="rect">
            <a:avLst/>
          </a:prstGeom>
        </p:spPr>
      </p:pic>
      <p:pic>
        <p:nvPicPr>
          <p:cNvPr id="83" name="Picture 8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01628" y="4399337"/>
            <a:ext cx="411116" cy="540867"/>
          </a:xfrm>
          <a:prstGeom prst="rect">
            <a:avLst/>
          </a:prstGeom>
        </p:spPr>
      </p:pic>
      <p:pic>
        <p:nvPicPr>
          <p:cNvPr id="84" name="Picture 8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810677" y="4401008"/>
            <a:ext cx="145707" cy="540868"/>
          </a:xfrm>
          <a:prstGeom prst="rect">
            <a:avLst/>
          </a:prstGeom>
        </p:spPr>
      </p:pic>
      <p:pic>
        <p:nvPicPr>
          <p:cNvPr id="89" name="Picture 88"/>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590012" y="4381753"/>
            <a:ext cx="144988" cy="540869"/>
          </a:xfrm>
          <a:prstGeom prst="rect">
            <a:avLst/>
          </a:prstGeom>
        </p:spPr>
      </p:pic>
      <p:pic>
        <p:nvPicPr>
          <p:cNvPr id="90" name="Picture 89"/>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617388" y="3952701"/>
            <a:ext cx="234366" cy="266642"/>
          </a:xfrm>
          <a:prstGeom prst="rect">
            <a:avLst/>
          </a:prstGeom>
        </p:spPr>
      </p:pic>
      <p:sp>
        <p:nvSpPr>
          <p:cNvPr id="11" name="Right Arrow 10"/>
          <p:cNvSpPr/>
          <p:nvPr/>
        </p:nvSpPr>
        <p:spPr bwMode="auto">
          <a:xfrm>
            <a:off x="4738133" y="5005996"/>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nvGrpSpPr>
          <p:cNvPr id="12" name="Group 11"/>
          <p:cNvGrpSpPr/>
          <p:nvPr/>
        </p:nvGrpSpPr>
        <p:grpSpPr>
          <a:xfrm>
            <a:off x="2138105" y="4669896"/>
            <a:ext cx="731520" cy="731520"/>
            <a:chOff x="1744375" y="1802685"/>
            <a:chExt cx="731520" cy="731520"/>
          </a:xfrm>
        </p:grpSpPr>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4375" y="1802685"/>
              <a:ext cx="457200" cy="457200"/>
            </a:xfrm>
            <a:prstGeom prst="rect">
              <a:avLst/>
            </a:prstGeom>
            <a:ln>
              <a:solidFill>
                <a:srgbClr val="F04646"/>
              </a:solidFill>
            </a:ln>
            <a:scene3d>
              <a:camera prst="orthographicFront">
                <a:rot lat="1800000" lon="19799988" rev="0"/>
              </a:camera>
              <a:lightRig rig="threePt" dir="t"/>
            </a:scene3d>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90095" y="1848405"/>
              <a:ext cx="457200" cy="457200"/>
            </a:xfrm>
            <a:prstGeom prst="rect">
              <a:avLst/>
            </a:prstGeom>
            <a:ln>
              <a:solidFill>
                <a:srgbClr val="F04646"/>
              </a:solidFill>
            </a:ln>
            <a:scene3d>
              <a:camera prst="orthographicFront">
                <a:rot lat="1800000" lon="19799988" rev="0"/>
              </a:camera>
              <a:lightRig rig="threePt" dir="t"/>
            </a:scene3d>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5815" y="1894125"/>
              <a:ext cx="457200" cy="457200"/>
            </a:xfrm>
            <a:prstGeom prst="rect">
              <a:avLst/>
            </a:prstGeom>
            <a:ln>
              <a:solidFill>
                <a:srgbClr val="F04646"/>
              </a:solidFill>
            </a:ln>
            <a:scene3d>
              <a:camera prst="orthographicFront">
                <a:rot lat="1800000" lon="19799988" rev="0"/>
              </a:camera>
              <a:lightRig rig="threePt" dir="t"/>
            </a:scene3d>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81535" y="1939845"/>
              <a:ext cx="457200" cy="457200"/>
            </a:xfrm>
            <a:prstGeom prst="rect">
              <a:avLst/>
            </a:prstGeom>
            <a:ln>
              <a:solidFill>
                <a:srgbClr val="F04646"/>
              </a:solidFill>
            </a:ln>
            <a:scene3d>
              <a:camera prst="orthographicFront">
                <a:rot lat="1800000" lon="19799988" rev="0"/>
              </a:camera>
              <a:lightRig rig="threePt" dir="t"/>
            </a:scene3d>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27255" y="1985565"/>
              <a:ext cx="457200" cy="457200"/>
            </a:xfrm>
            <a:prstGeom prst="rect">
              <a:avLst/>
            </a:prstGeom>
            <a:ln>
              <a:solidFill>
                <a:srgbClr val="F04646"/>
              </a:solidFill>
            </a:ln>
            <a:scene3d>
              <a:camera prst="orthographicFront">
                <a:rot lat="1800000" lon="19799988" rev="0"/>
              </a:camera>
              <a:lightRig rig="threePt" dir="t"/>
            </a:scene3d>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72975" y="2031285"/>
              <a:ext cx="457200" cy="457200"/>
            </a:xfrm>
            <a:prstGeom prst="rect">
              <a:avLst/>
            </a:prstGeom>
            <a:ln>
              <a:solidFill>
                <a:srgbClr val="F04646"/>
              </a:solidFill>
            </a:ln>
            <a:scene3d>
              <a:camera prst="orthographicFront">
                <a:rot lat="1800000" lon="19799988" rev="0"/>
              </a:camera>
              <a:lightRig rig="threePt" dir="t"/>
            </a:scene3d>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18695" y="2077005"/>
              <a:ext cx="457200" cy="457200"/>
            </a:xfrm>
            <a:prstGeom prst="rect">
              <a:avLst/>
            </a:prstGeom>
            <a:ln>
              <a:solidFill>
                <a:srgbClr val="F04646"/>
              </a:solidFill>
            </a:ln>
            <a:scene3d>
              <a:camera prst="orthographicFront">
                <a:rot lat="1800000" lon="19799988" rev="0"/>
              </a:camera>
              <a:lightRig rig="threePt" dir="t"/>
            </a:scene3d>
          </p:spPr>
        </p:pic>
      </p:grpSp>
      <p:sp>
        <p:nvSpPr>
          <p:cNvPr id="29" name="Rectangle 28"/>
          <p:cNvSpPr/>
          <p:nvPr/>
        </p:nvSpPr>
        <p:spPr bwMode="auto">
          <a:xfrm>
            <a:off x="3546133" y="3833512"/>
            <a:ext cx="483537" cy="517123"/>
          </a:xfrm>
          <a:prstGeom prst="rect">
            <a:avLst/>
          </a:prstGeom>
          <a:no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0" name="Right Arrow 29"/>
          <p:cNvSpPr/>
          <p:nvPr/>
        </p:nvSpPr>
        <p:spPr bwMode="auto">
          <a:xfrm>
            <a:off x="4109995" y="3981968"/>
            <a:ext cx="252670"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1" name="Right Arrow 30"/>
          <p:cNvSpPr/>
          <p:nvPr/>
        </p:nvSpPr>
        <p:spPr bwMode="auto">
          <a:xfrm>
            <a:off x="3197876" y="3978158"/>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5" name="Rectangle 34"/>
          <p:cNvSpPr/>
          <p:nvPr/>
        </p:nvSpPr>
        <p:spPr bwMode="auto">
          <a:xfrm>
            <a:off x="5112901" y="3901115"/>
            <a:ext cx="1182875" cy="1408861"/>
          </a:xfrm>
          <a:prstGeom prst="rect">
            <a:avLst/>
          </a:prstGeom>
          <a:noFill/>
          <a:ln w="508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8" name="Right Arrow 37"/>
          <p:cNvSpPr/>
          <p:nvPr/>
        </p:nvSpPr>
        <p:spPr bwMode="auto">
          <a:xfrm>
            <a:off x="6432706" y="4442624"/>
            <a:ext cx="294713"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7298302" y="4422502"/>
            <a:ext cx="299186" cy="299186"/>
          </a:xfrm>
          <a:prstGeom prst="rect">
            <a:avLst/>
          </a:prstGeom>
          <a:solidFill>
            <a:srgbClr val="FFCC99"/>
          </a:solid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42" name="Right Arrow 41"/>
          <p:cNvSpPr/>
          <p:nvPr/>
        </p:nvSpPr>
        <p:spPr bwMode="auto">
          <a:xfrm>
            <a:off x="4758881" y="3990276"/>
            <a:ext cx="252670"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4875" y="3913538"/>
            <a:ext cx="914400" cy="1371600"/>
          </a:xfrm>
          <a:prstGeom prst="rect">
            <a:avLst/>
          </a:prstGeom>
          <a:ln>
            <a:solidFill>
              <a:schemeClr val="tx1"/>
            </a:solidFill>
          </a:ln>
          <a:scene3d>
            <a:camera prst="orthographicFront">
              <a:rot lat="1800000" lon="19799989" rev="0"/>
            </a:camera>
            <a:lightRig rig="threePt" dir="t"/>
          </a:scene3d>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0443" y="3978560"/>
            <a:ext cx="914400" cy="1371600"/>
          </a:xfrm>
          <a:prstGeom prst="rect">
            <a:avLst/>
          </a:prstGeom>
          <a:ln>
            <a:solidFill>
              <a:schemeClr val="tx1"/>
            </a:solidFill>
          </a:ln>
          <a:scene3d>
            <a:camera prst="orthographicFront">
              <a:rot lat="1800000" lon="19799989" rev="0"/>
            </a:camera>
            <a:lightRig rig="threePt" dir="t"/>
          </a:scene3d>
        </p:spPr>
      </p:pic>
      <p:pic>
        <p:nvPicPr>
          <p:cNvPr id="45" name="Picture 4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6011" y="4043582"/>
            <a:ext cx="914400" cy="1371600"/>
          </a:xfrm>
          <a:prstGeom prst="rect">
            <a:avLst/>
          </a:prstGeom>
          <a:ln>
            <a:solidFill>
              <a:schemeClr val="tx1"/>
            </a:solidFill>
          </a:ln>
          <a:scene3d>
            <a:camera prst="orthographicFront">
              <a:rot lat="1800000" lon="19799989" rev="0"/>
            </a:camera>
            <a:lightRig rig="threePt" dir="t"/>
          </a:scene3d>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0781" y="4108604"/>
            <a:ext cx="914400" cy="1371600"/>
          </a:xfrm>
          <a:prstGeom prst="rect">
            <a:avLst/>
          </a:prstGeom>
          <a:ln>
            <a:solidFill>
              <a:schemeClr val="tx1"/>
            </a:solidFill>
          </a:ln>
          <a:scene3d>
            <a:camera prst="orthographicFront">
              <a:rot lat="1800000" lon="19799989" rev="0"/>
            </a:camera>
            <a:lightRig rig="threePt" dir="t"/>
          </a:scene3d>
        </p:spPr>
      </p:pic>
      <p:pic>
        <p:nvPicPr>
          <p:cNvPr id="47" name="Picture 4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4027" y="4171850"/>
            <a:ext cx="914400" cy="1371600"/>
          </a:xfrm>
          <a:prstGeom prst="rect">
            <a:avLst/>
          </a:prstGeom>
          <a:ln>
            <a:solidFill>
              <a:schemeClr val="tx1"/>
            </a:solidFill>
          </a:ln>
          <a:scene3d>
            <a:camera prst="orthographicFront">
              <a:rot lat="1800000" lon="19799989" rev="0"/>
            </a:camera>
            <a:lightRig rig="threePt" dir="t"/>
          </a:scene3d>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8797" y="4236620"/>
            <a:ext cx="914400" cy="1371600"/>
          </a:xfrm>
          <a:prstGeom prst="rect">
            <a:avLst/>
          </a:prstGeom>
          <a:ln>
            <a:solidFill>
              <a:schemeClr val="tx1"/>
            </a:solidFill>
          </a:ln>
          <a:scene3d>
            <a:camera prst="orthographicFront">
              <a:rot lat="1800000" lon="19799989" rev="0"/>
            </a:camera>
            <a:lightRig rig="threePt" dir="t"/>
          </a:scene3d>
        </p:spPr>
      </p:pic>
      <p:pic>
        <p:nvPicPr>
          <p:cNvPr id="49" name="Picture 4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3567" y="4301390"/>
            <a:ext cx="914400" cy="1371600"/>
          </a:xfrm>
          <a:prstGeom prst="rect">
            <a:avLst/>
          </a:prstGeom>
          <a:ln>
            <a:solidFill>
              <a:schemeClr val="tx1"/>
            </a:solidFill>
          </a:ln>
          <a:scene3d>
            <a:camera prst="orthographicFront">
              <a:rot lat="1800000" lon="19799989" rev="0"/>
            </a:camera>
            <a:lightRig rig="threePt" dir="t"/>
          </a:scene3d>
        </p:spPr>
      </p:pic>
      <p:sp>
        <p:nvSpPr>
          <p:cNvPr id="50" name="TextBox 49"/>
          <p:cNvSpPr txBox="1"/>
          <p:nvPr/>
        </p:nvSpPr>
        <p:spPr>
          <a:xfrm>
            <a:off x="177961" y="5824561"/>
            <a:ext cx="1576073" cy="584775"/>
          </a:xfrm>
          <a:prstGeom prst="rect">
            <a:avLst/>
          </a:prstGeom>
          <a:noFill/>
        </p:spPr>
        <p:txBody>
          <a:bodyPr wrap="none" rtlCol="0">
            <a:spAutoFit/>
          </a:bodyPr>
          <a:lstStyle/>
          <a:p>
            <a:pPr algn="ctr"/>
            <a:r>
              <a:rPr lang="en-US" sz="1600" dirty="0"/>
              <a:t>s</a:t>
            </a:r>
            <a:r>
              <a:rPr lang="en-US" sz="1600" dirty="0" smtClean="0"/>
              <a:t>cene primary</a:t>
            </a:r>
          </a:p>
          <a:p>
            <a:pPr algn="ctr"/>
            <a:r>
              <a:rPr lang="en-US" sz="1600" dirty="0" smtClean="0"/>
              <a:t>features</a:t>
            </a:r>
            <a:endParaRPr lang="en-US" sz="1600" dirty="0"/>
          </a:p>
        </p:txBody>
      </p:sp>
      <p:sp>
        <p:nvSpPr>
          <p:cNvPr id="51" name="Rectangle 50"/>
          <p:cNvSpPr/>
          <p:nvPr/>
        </p:nvSpPr>
        <p:spPr bwMode="auto">
          <a:xfrm>
            <a:off x="860480" y="4936596"/>
            <a:ext cx="222128" cy="222128"/>
          </a:xfrm>
          <a:prstGeom prst="rect">
            <a:avLst/>
          </a:prstGeom>
          <a:noFill/>
          <a:ln w="25400" cap="flat" cmpd="sng" algn="ctr">
            <a:solidFill>
              <a:srgbClr val="F04646"/>
            </a:solidFill>
            <a:prstDash val="solid"/>
            <a:round/>
            <a:headEnd type="none" w="med" len="med"/>
            <a:tailEnd type="none" w="med" len="med"/>
          </a:ln>
          <a:effectLst/>
          <a:scene3d>
            <a:camera prst="orthographicFront">
              <a:rot lat="1800000" lon="19799991"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2" name="Right Arrow 51"/>
          <p:cNvSpPr/>
          <p:nvPr/>
        </p:nvSpPr>
        <p:spPr bwMode="auto">
          <a:xfrm rot="16200000">
            <a:off x="2366874" y="4313065"/>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3" name="Right Arrow 52"/>
          <p:cNvSpPr/>
          <p:nvPr/>
        </p:nvSpPr>
        <p:spPr bwMode="auto">
          <a:xfrm>
            <a:off x="1099275" y="4925328"/>
            <a:ext cx="924791" cy="161335"/>
          </a:xfrm>
          <a:prstGeom prst="rightArrow">
            <a:avLst/>
          </a:prstGeom>
          <a:solidFill>
            <a:srgbClr val="F04646"/>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5" name="Rectangle 54"/>
          <p:cNvSpPr/>
          <p:nvPr/>
        </p:nvSpPr>
        <p:spPr bwMode="auto">
          <a:xfrm>
            <a:off x="8191127" y="4419169"/>
            <a:ext cx="299186" cy="299186"/>
          </a:xfrm>
          <a:prstGeom prst="rect">
            <a:avLst/>
          </a:prstGeom>
          <a:solidFill>
            <a:srgbClr val="FFCC99"/>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56" name="TextBox 55"/>
          <p:cNvSpPr txBox="1"/>
          <p:nvPr/>
        </p:nvSpPr>
        <p:spPr>
          <a:xfrm>
            <a:off x="7898694" y="3656685"/>
            <a:ext cx="889988" cy="584775"/>
          </a:xfrm>
          <a:prstGeom prst="rect">
            <a:avLst/>
          </a:prstGeom>
          <a:noFill/>
        </p:spPr>
        <p:txBody>
          <a:bodyPr wrap="none" rtlCol="0">
            <a:spAutoFit/>
          </a:bodyPr>
          <a:lstStyle/>
          <a:p>
            <a:pPr algn="ctr"/>
            <a:r>
              <a:rPr lang="en-US" sz="1600" dirty="0"/>
              <a:t>g</a:t>
            </a:r>
            <a:r>
              <a:rPr lang="en-US" sz="1600" dirty="0" smtClean="0"/>
              <a:t>round</a:t>
            </a:r>
          </a:p>
          <a:p>
            <a:pPr algn="ctr"/>
            <a:r>
              <a:rPr lang="en-US" sz="1600" dirty="0" smtClean="0"/>
              <a:t>truth</a:t>
            </a:r>
            <a:endParaRPr lang="en-US" sz="1600" dirty="0"/>
          </a:p>
        </p:txBody>
      </p:sp>
      <p:pic>
        <p:nvPicPr>
          <p:cNvPr id="59" name="Picture 5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845190" y="5056140"/>
            <a:ext cx="914400" cy="1371600"/>
          </a:xfrm>
          <a:prstGeom prst="rect">
            <a:avLst/>
          </a:prstGeom>
          <a:ln>
            <a:solidFill>
              <a:schemeClr val="tx1"/>
            </a:solidFill>
          </a:ln>
        </p:spPr>
      </p:pic>
      <p:cxnSp>
        <p:nvCxnSpPr>
          <p:cNvPr id="61" name="Straight Connector 60"/>
          <p:cNvCxnSpPr/>
          <p:nvPr/>
        </p:nvCxnSpPr>
        <p:spPr bwMode="auto">
          <a:xfrm flipH="1">
            <a:off x="7216328" y="4721688"/>
            <a:ext cx="381160" cy="1085948"/>
          </a:xfrm>
          <a:prstGeom prst="line">
            <a:avLst/>
          </a:prstGeom>
          <a:solidFill>
            <a:schemeClr val="tx2"/>
          </a:solidFill>
          <a:ln w="25400" cap="flat" cmpd="sng" algn="ctr">
            <a:solidFill>
              <a:srgbClr val="F04646"/>
            </a:solidFill>
            <a:prstDash val="solid"/>
            <a:round/>
            <a:headEnd type="none" w="med" len="med"/>
            <a:tailEnd type="none" w="med" len="med"/>
          </a:ln>
          <a:effectLst/>
        </p:spPr>
      </p:cxnSp>
      <p:cxnSp>
        <p:nvCxnSpPr>
          <p:cNvPr id="62" name="Straight Connector 61"/>
          <p:cNvCxnSpPr/>
          <p:nvPr/>
        </p:nvCxnSpPr>
        <p:spPr bwMode="auto">
          <a:xfrm flipH="1">
            <a:off x="7211566" y="4718355"/>
            <a:ext cx="86736" cy="1082583"/>
          </a:xfrm>
          <a:prstGeom prst="line">
            <a:avLst/>
          </a:prstGeom>
          <a:solidFill>
            <a:schemeClr val="tx2"/>
          </a:solidFill>
          <a:ln w="25400" cap="flat" cmpd="sng" algn="ctr">
            <a:solidFill>
              <a:srgbClr val="F04646"/>
            </a:solidFill>
            <a:prstDash val="solid"/>
            <a:round/>
            <a:headEnd type="none" w="med" len="med"/>
            <a:tailEnd type="none" w="med" len="med"/>
          </a:ln>
          <a:effectLst/>
        </p:spPr>
      </p:cxnSp>
      <p:pic>
        <p:nvPicPr>
          <p:cNvPr id="64" name="Picture 6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94361" y="5049941"/>
            <a:ext cx="914399" cy="1371600"/>
          </a:xfrm>
          <a:prstGeom prst="rect">
            <a:avLst/>
          </a:prstGeom>
          <a:ln>
            <a:solidFill>
              <a:schemeClr val="tx1"/>
            </a:solidFill>
          </a:ln>
        </p:spPr>
      </p:pic>
      <p:cxnSp>
        <p:nvCxnSpPr>
          <p:cNvPr id="65" name="Straight Connector 64"/>
          <p:cNvCxnSpPr/>
          <p:nvPr/>
        </p:nvCxnSpPr>
        <p:spPr bwMode="auto">
          <a:xfrm flipH="1">
            <a:off x="8365499" y="4715489"/>
            <a:ext cx="124814" cy="1085948"/>
          </a:xfrm>
          <a:prstGeom prst="line">
            <a:avLst/>
          </a:prstGeom>
          <a:solidFill>
            <a:schemeClr val="tx2"/>
          </a:solidFill>
          <a:ln w="25400"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8193767" y="4715489"/>
            <a:ext cx="166970" cy="1079250"/>
          </a:xfrm>
          <a:prstGeom prst="line">
            <a:avLst/>
          </a:prstGeom>
          <a:solidFill>
            <a:schemeClr val="tx2"/>
          </a:solidFill>
          <a:ln w="25400" cap="flat" cmpd="sng" algn="ctr">
            <a:solidFill>
              <a:schemeClr val="tx1"/>
            </a:solidFill>
            <a:prstDash val="solid"/>
            <a:round/>
            <a:headEnd type="none" w="med" len="med"/>
            <a:tailEnd type="none" w="med" len="med"/>
          </a:ln>
          <a:effectLst/>
        </p:spPr>
      </p:cxnSp>
      <p:pic>
        <p:nvPicPr>
          <p:cNvPr id="9" name="Picture 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48882" y="3898388"/>
            <a:ext cx="291540" cy="395919"/>
          </a:xfrm>
          <a:prstGeom prst="rect">
            <a:avLst/>
          </a:prstGeom>
        </p:spPr>
      </p:pic>
      <p:sp>
        <p:nvSpPr>
          <p:cNvPr id="87" name="Rectangle 86"/>
          <p:cNvSpPr/>
          <p:nvPr/>
        </p:nvSpPr>
        <p:spPr bwMode="auto">
          <a:xfrm>
            <a:off x="3527583" y="3806364"/>
            <a:ext cx="526546" cy="570771"/>
          </a:xfrm>
          <a:prstGeom prst="rect">
            <a:avLst/>
          </a:prstGeom>
          <a:solidFill>
            <a:srgbClr val="1C1C1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6" name="Picture 5"/>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3631111" y="3896487"/>
            <a:ext cx="316243" cy="395919"/>
          </a:xfrm>
          <a:prstGeom prst="rect">
            <a:avLst/>
          </a:prstGeom>
        </p:spPr>
      </p:pic>
      <p:sp>
        <p:nvSpPr>
          <p:cNvPr id="88" name="Rectangle 87"/>
          <p:cNvSpPr/>
          <p:nvPr/>
        </p:nvSpPr>
        <p:spPr bwMode="auto">
          <a:xfrm>
            <a:off x="3545016" y="3832147"/>
            <a:ext cx="483537" cy="517123"/>
          </a:xfrm>
          <a:prstGeom prst="rect">
            <a:avLst/>
          </a:prstGeom>
          <a:noFill/>
          <a:ln w="254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69" name="Rectangle 68"/>
          <p:cNvSpPr/>
          <p:nvPr/>
        </p:nvSpPr>
        <p:spPr bwMode="auto">
          <a:xfrm>
            <a:off x="0" y="3353104"/>
            <a:ext cx="9144000" cy="3504895"/>
          </a:xfrm>
          <a:prstGeom prst="rect">
            <a:avLst/>
          </a:prstGeom>
          <a:solidFill>
            <a:srgbClr val="1C1C1C">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70" name="Picture 6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901196" y="4404732"/>
            <a:ext cx="1371600" cy="1371600"/>
          </a:xfrm>
          <a:prstGeom prst="rect">
            <a:avLst/>
          </a:prstGeom>
        </p:spPr>
      </p:pic>
      <p:pic>
        <p:nvPicPr>
          <p:cNvPr id="71" name="Picture 7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17899" y="4404732"/>
            <a:ext cx="1371600" cy="1371600"/>
          </a:xfrm>
          <a:prstGeom prst="rect">
            <a:avLst/>
          </a:prstGeom>
        </p:spPr>
      </p:pic>
      <p:pic>
        <p:nvPicPr>
          <p:cNvPr id="72" name="Picture 7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949252" y="4404732"/>
            <a:ext cx="1371600" cy="1371600"/>
          </a:xfrm>
          <a:prstGeom prst="rect">
            <a:avLst/>
          </a:prstGeom>
        </p:spPr>
      </p:pic>
      <p:pic>
        <p:nvPicPr>
          <p:cNvPr id="73" name="Picture 7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475052" y="4404732"/>
            <a:ext cx="1371600" cy="1371600"/>
          </a:xfrm>
          <a:prstGeom prst="rect">
            <a:avLst/>
          </a:prstGeom>
        </p:spPr>
      </p:pic>
      <p:pic>
        <p:nvPicPr>
          <p:cNvPr id="74" name="Picture 7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97090" y="4404732"/>
            <a:ext cx="1371600" cy="1371600"/>
          </a:xfrm>
          <a:prstGeom prst="rect">
            <a:avLst/>
          </a:prstGeom>
        </p:spPr>
      </p:pic>
      <p:sp>
        <p:nvSpPr>
          <p:cNvPr id="75" name="TextBox 74"/>
          <p:cNvSpPr txBox="1"/>
          <p:nvPr/>
        </p:nvSpPr>
        <p:spPr>
          <a:xfrm>
            <a:off x="378210" y="4573428"/>
            <a:ext cx="646331" cy="646331"/>
          </a:xfrm>
          <a:prstGeom prst="rect">
            <a:avLst/>
          </a:prstGeom>
          <a:noFill/>
        </p:spPr>
        <p:txBody>
          <a:bodyPr wrap="none" rtlCol="0">
            <a:spAutoFit/>
          </a:bodyPr>
          <a:lstStyle/>
          <a:p>
            <a:r>
              <a:rPr lang="en-US" sz="3600" dirty="0" smtClean="0"/>
              <a:t>…</a:t>
            </a:r>
            <a:endParaRPr lang="en-US" sz="3600" dirty="0"/>
          </a:p>
        </p:txBody>
      </p:sp>
      <p:sp>
        <p:nvSpPr>
          <p:cNvPr id="77" name="TextBox 76"/>
          <p:cNvSpPr txBox="1"/>
          <p:nvPr/>
        </p:nvSpPr>
        <p:spPr>
          <a:xfrm>
            <a:off x="8245625" y="4649653"/>
            <a:ext cx="646331" cy="646331"/>
          </a:xfrm>
          <a:prstGeom prst="rect">
            <a:avLst/>
          </a:prstGeom>
          <a:noFill/>
        </p:spPr>
        <p:txBody>
          <a:bodyPr wrap="none" rtlCol="0">
            <a:spAutoFit/>
          </a:bodyPr>
          <a:lstStyle/>
          <a:p>
            <a:r>
              <a:rPr lang="en-US" sz="3600" dirty="0" smtClean="0"/>
              <a:t>…</a:t>
            </a:r>
            <a:endParaRPr lang="en-US" sz="3600" dirty="0"/>
          </a:p>
        </p:txBody>
      </p:sp>
      <p:sp>
        <p:nvSpPr>
          <p:cNvPr id="4" name="Rectangle 3"/>
          <p:cNvSpPr/>
          <p:nvPr/>
        </p:nvSpPr>
        <p:spPr>
          <a:xfrm>
            <a:off x="-81717" y="6598054"/>
            <a:ext cx="9283312" cy="246221"/>
          </a:xfrm>
          <a:prstGeom prst="rect">
            <a:avLst/>
          </a:prstGeom>
        </p:spPr>
        <p:txBody>
          <a:bodyPr wrap="none">
            <a:spAutoFit/>
          </a:bodyPr>
          <a:lstStyle/>
          <a:p>
            <a:pPr algn="ctr"/>
            <a:r>
              <a:rPr lang="en-US" sz="1000" dirty="0">
                <a:solidFill>
                  <a:srgbClr val="E4E4E4"/>
                </a:solidFill>
              </a:rPr>
              <a:t>Courtesy of Stanford 3D Scanning Repository, </a:t>
            </a:r>
            <a:r>
              <a:rPr lang="en-US" sz="1000" dirty="0" err="1">
                <a:solidFill>
                  <a:srgbClr val="E4E4E4"/>
                </a:solidFill>
              </a:rPr>
              <a:t>Guedis</a:t>
            </a:r>
            <a:r>
              <a:rPr lang="en-US" sz="1000" dirty="0">
                <a:solidFill>
                  <a:srgbClr val="E4E4E4"/>
                </a:solidFill>
              </a:rPr>
              <a:t> </a:t>
            </a:r>
            <a:r>
              <a:rPr lang="en-US" sz="1000" dirty="0" smtClean="0">
                <a:solidFill>
                  <a:srgbClr val="E4E4E4"/>
                </a:solidFill>
              </a:rPr>
              <a:t>Cardenas, Morgan </a:t>
            </a:r>
            <a:r>
              <a:rPr lang="en-US" sz="1000" dirty="0">
                <a:solidFill>
                  <a:srgbClr val="E4E4E4"/>
                </a:solidFill>
              </a:rPr>
              <a:t>McGuire, </a:t>
            </a:r>
            <a:r>
              <a:rPr lang="en-US" sz="1000" dirty="0" err="1">
                <a:solidFill>
                  <a:srgbClr val="E4E4E4"/>
                </a:solidFill>
              </a:rPr>
              <a:t>Anat</a:t>
            </a:r>
            <a:r>
              <a:rPr lang="en-US" sz="1000" dirty="0">
                <a:solidFill>
                  <a:srgbClr val="E4E4E4"/>
                </a:solidFill>
              </a:rPr>
              <a:t> </a:t>
            </a:r>
            <a:r>
              <a:rPr lang="en-US" sz="1000" dirty="0" err="1" smtClean="0">
                <a:solidFill>
                  <a:srgbClr val="E4E4E4"/>
                </a:solidFill>
              </a:rPr>
              <a:t>Grynberg</a:t>
            </a:r>
            <a:r>
              <a:rPr lang="en-US" sz="1000" dirty="0">
                <a:solidFill>
                  <a:srgbClr val="E4E4E4"/>
                </a:solidFill>
              </a:rPr>
              <a:t>, Greg Ward, Keenan Crane, and Toshiya Hachisuka</a:t>
            </a:r>
          </a:p>
        </p:txBody>
      </p:sp>
      <p:sp>
        <p:nvSpPr>
          <p:cNvPr id="68" name="Left Brace 67"/>
          <p:cNvSpPr/>
          <p:nvPr/>
        </p:nvSpPr>
        <p:spPr bwMode="auto">
          <a:xfrm rot="16200000" flipV="1">
            <a:off x="5260595" y="1512154"/>
            <a:ext cx="154746" cy="647220"/>
          </a:xfrm>
          <a:prstGeom prst="leftBrace">
            <a:avLst>
              <a:gd name="adj1" fmla="val 48558"/>
              <a:gd name="adj2" fmla="val 71676"/>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92D050"/>
              </a:solidFill>
              <a:effectLst/>
              <a:latin typeface="Arial" charset="0"/>
            </a:endParaRPr>
          </a:p>
        </p:txBody>
      </p:sp>
      <p:sp>
        <p:nvSpPr>
          <p:cNvPr id="78" name="Left Brace 77"/>
          <p:cNvSpPr/>
          <p:nvPr/>
        </p:nvSpPr>
        <p:spPr bwMode="auto">
          <a:xfrm rot="16200000" flipV="1">
            <a:off x="6237374" y="1448020"/>
            <a:ext cx="154746" cy="815124"/>
          </a:xfrm>
          <a:prstGeom prst="leftBrace">
            <a:avLst>
              <a:gd name="adj1" fmla="val 48558"/>
              <a:gd name="adj2" fmla="val 28567"/>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92D050"/>
              </a:solidFill>
              <a:effectLst/>
              <a:latin typeface="Arial" charset="0"/>
            </a:endParaRPr>
          </a:p>
        </p:txBody>
      </p:sp>
      <p:sp>
        <p:nvSpPr>
          <p:cNvPr id="7" name="Rectangle 6"/>
          <p:cNvSpPr/>
          <p:nvPr/>
        </p:nvSpPr>
        <p:spPr>
          <a:xfrm>
            <a:off x="4577986" y="1972368"/>
            <a:ext cx="1241583" cy="646331"/>
          </a:xfrm>
          <a:prstGeom prst="rect">
            <a:avLst/>
          </a:prstGeom>
        </p:spPr>
        <p:txBody>
          <a:bodyPr wrap="square">
            <a:spAutoFit/>
          </a:bodyPr>
          <a:lstStyle/>
          <a:p>
            <a:pPr algn="ctr"/>
            <a:r>
              <a:rPr lang="en-US" sz="1800" dirty="0" smtClean="0">
                <a:solidFill>
                  <a:srgbClr val="92D050"/>
                </a:solidFill>
              </a:rPr>
              <a:t>primary</a:t>
            </a:r>
            <a:endParaRPr lang="en-US" sz="1800" dirty="0">
              <a:solidFill>
                <a:srgbClr val="92D050"/>
              </a:solidFill>
            </a:endParaRPr>
          </a:p>
          <a:p>
            <a:pPr algn="ctr"/>
            <a:r>
              <a:rPr lang="en-US" sz="1800" dirty="0" smtClean="0">
                <a:solidFill>
                  <a:srgbClr val="92D050"/>
                </a:solidFill>
              </a:rPr>
              <a:t>features</a:t>
            </a:r>
            <a:endParaRPr lang="en-US" sz="1800" dirty="0">
              <a:solidFill>
                <a:srgbClr val="92D050"/>
              </a:solidFill>
            </a:endParaRPr>
          </a:p>
        </p:txBody>
      </p:sp>
      <p:sp>
        <p:nvSpPr>
          <p:cNvPr id="85" name="Rectangle 84"/>
          <p:cNvSpPr/>
          <p:nvPr/>
        </p:nvSpPr>
        <p:spPr>
          <a:xfrm>
            <a:off x="5760677" y="1957020"/>
            <a:ext cx="1466972" cy="646331"/>
          </a:xfrm>
          <a:prstGeom prst="rect">
            <a:avLst/>
          </a:prstGeom>
        </p:spPr>
        <p:txBody>
          <a:bodyPr wrap="square">
            <a:spAutoFit/>
          </a:bodyPr>
          <a:lstStyle/>
          <a:p>
            <a:pPr algn="ctr"/>
            <a:r>
              <a:rPr lang="en-US" sz="1800" dirty="0" smtClean="0">
                <a:solidFill>
                  <a:srgbClr val="92D050"/>
                </a:solidFill>
              </a:rPr>
              <a:t>filter</a:t>
            </a:r>
            <a:endParaRPr lang="en-US" sz="1800" dirty="0">
              <a:solidFill>
                <a:srgbClr val="92D050"/>
              </a:solidFill>
            </a:endParaRPr>
          </a:p>
          <a:p>
            <a:pPr algn="ctr"/>
            <a:r>
              <a:rPr lang="en-US" sz="1800" dirty="0" smtClean="0">
                <a:solidFill>
                  <a:srgbClr val="92D050"/>
                </a:solidFill>
              </a:rPr>
              <a:t>parameters</a:t>
            </a:r>
            <a:endParaRPr lang="en-US" sz="1800" dirty="0">
              <a:solidFill>
                <a:srgbClr val="92D050"/>
              </a:solidFill>
            </a:endParaRPr>
          </a:p>
        </p:txBody>
      </p:sp>
      <p:sp>
        <p:nvSpPr>
          <p:cNvPr id="86" name="Left Brace 85"/>
          <p:cNvSpPr/>
          <p:nvPr/>
        </p:nvSpPr>
        <p:spPr bwMode="auto">
          <a:xfrm rot="16200000" flipV="1">
            <a:off x="5571903" y="870985"/>
            <a:ext cx="285963" cy="2031668"/>
          </a:xfrm>
          <a:prstGeom prst="leftBrace">
            <a:avLst>
              <a:gd name="adj1" fmla="val 48558"/>
              <a:gd name="adj2" fmla="val 49601"/>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92D050"/>
              </a:solidFill>
              <a:effectLst/>
              <a:latin typeface="Arial" charset="0"/>
            </a:endParaRPr>
          </a:p>
        </p:txBody>
      </p:sp>
      <p:sp>
        <p:nvSpPr>
          <p:cNvPr id="91" name="Rectangle 90"/>
          <p:cNvSpPr/>
          <p:nvPr/>
        </p:nvSpPr>
        <p:spPr>
          <a:xfrm>
            <a:off x="5006926" y="2046318"/>
            <a:ext cx="1466972" cy="646331"/>
          </a:xfrm>
          <a:prstGeom prst="rect">
            <a:avLst/>
          </a:prstGeom>
        </p:spPr>
        <p:txBody>
          <a:bodyPr wrap="square">
            <a:spAutoFit/>
          </a:bodyPr>
          <a:lstStyle/>
          <a:p>
            <a:pPr algn="ctr"/>
            <a:r>
              <a:rPr lang="en-US" sz="1800" dirty="0">
                <a:solidFill>
                  <a:srgbClr val="92D050"/>
                </a:solidFill>
              </a:rPr>
              <a:t>f</a:t>
            </a:r>
            <a:r>
              <a:rPr lang="en-US" sz="1800" dirty="0" smtClean="0">
                <a:solidFill>
                  <a:srgbClr val="92D050"/>
                </a:solidFill>
              </a:rPr>
              <a:t>iltered</a:t>
            </a:r>
          </a:p>
          <a:p>
            <a:pPr algn="ctr"/>
            <a:r>
              <a:rPr lang="en-US" sz="1800" dirty="0" smtClean="0">
                <a:solidFill>
                  <a:srgbClr val="92D050"/>
                </a:solidFill>
              </a:rPr>
              <a:t>pixel</a:t>
            </a:r>
            <a:endParaRPr lang="en-US" sz="1800" dirty="0">
              <a:solidFill>
                <a:srgbClr val="92D050"/>
              </a:solidFill>
            </a:endParaRPr>
          </a:p>
        </p:txBody>
      </p:sp>
      <p:sp>
        <p:nvSpPr>
          <p:cNvPr id="92" name="Left Brace 91"/>
          <p:cNvSpPr/>
          <p:nvPr/>
        </p:nvSpPr>
        <p:spPr bwMode="auto">
          <a:xfrm rot="16200000" flipV="1">
            <a:off x="7060274" y="1624017"/>
            <a:ext cx="192332" cy="442977"/>
          </a:xfrm>
          <a:prstGeom prst="leftBrace">
            <a:avLst>
              <a:gd name="adj1" fmla="val 48558"/>
              <a:gd name="adj2" fmla="val 49601"/>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92D050"/>
              </a:solidFill>
              <a:effectLst/>
              <a:latin typeface="Arial" charset="0"/>
            </a:endParaRPr>
          </a:p>
        </p:txBody>
      </p:sp>
      <p:sp>
        <p:nvSpPr>
          <p:cNvPr id="93" name="Rectangle 92"/>
          <p:cNvSpPr/>
          <p:nvPr/>
        </p:nvSpPr>
        <p:spPr>
          <a:xfrm>
            <a:off x="6444408" y="2057914"/>
            <a:ext cx="1466972" cy="369332"/>
          </a:xfrm>
          <a:prstGeom prst="rect">
            <a:avLst/>
          </a:prstGeom>
        </p:spPr>
        <p:txBody>
          <a:bodyPr wrap="square">
            <a:spAutoFit/>
          </a:bodyPr>
          <a:lstStyle/>
          <a:p>
            <a:pPr algn="ctr"/>
            <a:r>
              <a:rPr lang="en-US" sz="1800" dirty="0" smtClean="0">
                <a:solidFill>
                  <a:srgbClr val="92D050"/>
                </a:solidFill>
              </a:rPr>
              <a:t>GT</a:t>
            </a:r>
            <a:endParaRPr lang="en-US" sz="1800" dirty="0">
              <a:solidFill>
                <a:srgbClr val="92D050"/>
              </a:solidFill>
            </a:endParaRPr>
          </a:p>
        </p:txBody>
      </p:sp>
      <p:sp>
        <p:nvSpPr>
          <p:cNvPr id="94" name="Left Brace 93"/>
          <p:cNvSpPr/>
          <p:nvPr/>
        </p:nvSpPr>
        <p:spPr bwMode="auto">
          <a:xfrm rot="16200000" flipV="1">
            <a:off x="2191901" y="1600445"/>
            <a:ext cx="192332" cy="442977"/>
          </a:xfrm>
          <a:prstGeom prst="leftBrace">
            <a:avLst>
              <a:gd name="adj1" fmla="val 48558"/>
              <a:gd name="adj2" fmla="val 49601"/>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rgbClr val="92D050"/>
              </a:solidFill>
              <a:effectLst/>
              <a:latin typeface="Arial" charset="0"/>
            </a:endParaRPr>
          </a:p>
        </p:txBody>
      </p:sp>
      <p:sp>
        <p:nvSpPr>
          <p:cNvPr id="95" name="Rectangle 94"/>
          <p:cNvSpPr/>
          <p:nvPr/>
        </p:nvSpPr>
        <p:spPr>
          <a:xfrm>
            <a:off x="1576035" y="2034342"/>
            <a:ext cx="1466972" cy="369332"/>
          </a:xfrm>
          <a:prstGeom prst="rect">
            <a:avLst/>
          </a:prstGeom>
        </p:spPr>
        <p:txBody>
          <a:bodyPr wrap="square">
            <a:spAutoFit/>
          </a:bodyPr>
          <a:lstStyle/>
          <a:p>
            <a:pPr algn="ctr"/>
            <a:r>
              <a:rPr lang="en-US" sz="1800" dirty="0">
                <a:solidFill>
                  <a:srgbClr val="92D050"/>
                </a:solidFill>
              </a:rPr>
              <a:t>e</a:t>
            </a:r>
            <a:r>
              <a:rPr lang="en-US" sz="1800" dirty="0" smtClean="0">
                <a:solidFill>
                  <a:srgbClr val="92D050"/>
                </a:solidFill>
              </a:rPr>
              <a:t>stimated</a:t>
            </a:r>
          </a:p>
        </p:txBody>
      </p:sp>
    </p:spTree>
    <p:extLst>
      <p:ext uri="{BB962C8B-B14F-4D97-AF65-F5344CB8AC3E}">
        <p14:creationId xmlns:p14="http://schemas.microsoft.com/office/powerpoint/2010/main" val="303329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5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90"/>
                                        </p:tgtEl>
                                        <p:attrNameLst>
                                          <p:attrName>style.visibility</p:attrName>
                                        </p:attrNameLst>
                                      </p:cBhvr>
                                      <p:to>
                                        <p:strVal val="visible"/>
                                      </p:to>
                                    </p:set>
                                  </p:childTnLst>
                                </p:cTn>
                              </p:par>
                              <p:par>
                                <p:cTn id="102" presetID="1" presetClass="exit" presetSubtype="0" fill="hold" grpId="1" nodeType="withEffect">
                                  <p:stCondLst>
                                    <p:cond delay="0"/>
                                  </p:stCondLst>
                                  <p:childTnLst>
                                    <p:set>
                                      <p:cBhvr>
                                        <p:cTn id="103" dur="1" fill="hold">
                                          <p:stCondLst>
                                            <p:cond delay="0"/>
                                          </p:stCondLst>
                                        </p:cTn>
                                        <p:tgtEl>
                                          <p:spTgt spid="68"/>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7"/>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78"/>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85"/>
                                        </p:tgtEl>
                                        <p:attrNameLst>
                                          <p:attrName>style.visibility</p:attrName>
                                        </p:attrNameLst>
                                      </p:cBhvr>
                                      <p:to>
                                        <p:strVal val="hidden"/>
                                      </p:to>
                                    </p:set>
                                  </p:childTnLst>
                                </p:cTn>
                              </p:par>
                              <p:par>
                                <p:cTn id="110" presetID="1" presetClass="entr" presetSubtype="0" fill="hold" grpId="0" nodeType="withEffect">
                                  <p:stCondLst>
                                    <p:cond delay="0"/>
                                  </p:stCondLst>
                                  <p:childTnLst>
                                    <p:set>
                                      <p:cBhvr>
                                        <p:cTn id="111" dur="1" fill="hold">
                                          <p:stCondLst>
                                            <p:cond delay="0"/>
                                          </p:stCondLst>
                                        </p:cTn>
                                        <p:tgtEl>
                                          <p:spTgt spid="86"/>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91"/>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8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56"/>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0"/>
                                  </p:stCondLst>
                                  <p:childTnLst>
                                    <p:set>
                                      <p:cBhvr>
                                        <p:cTn id="124" dur="1" fill="hold">
                                          <p:stCondLst>
                                            <p:cond delay="0"/>
                                          </p:stCondLst>
                                        </p:cTn>
                                        <p:tgtEl>
                                          <p:spTgt spid="6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8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8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69"/>
                                        </p:tgtEl>
                                        <p:attrNameLst>
                                          <p:attrName>style.visibility</p:attrName>
                                        </p:attrNameLst>
                                      </p:cBhvr>
                                      <p:to>
                                        <p:strVal val="visible"/>
                                      </p:to>
                                    </p:set>
                                  </p:childTnLst>
                                </p:cTn>
                              </p:par>
                              <p:par>
                                <p:cTn id="143" presetID="1" presetClass="exit" presetSubtype="0" fill="hold" grpId="1" nodeType="withEffect">
                                  <p:stCondLst>
                                    <p:cond delay="0"/>
                                  </p:stCondLst>
                                  <p:childTnLst>
                                    <p:set>
                                      <p:cBhvr>
                                        <p:cTn id="144" dur="1" fill="hold">
                                          <p:stCondLst>
                                            <p:cond delay="0"/>
                                          </p:stCondLst>
                                        </p:cTn>
                                        <p:tgtEl>
                                          <p:spTgt spid="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91"/>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92"/>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9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5"/>
                                        </p:tgtEl>
                                        <p:attrNameLst>
                                          <p:attrName>style.visibility</p:attrName>
                                        </p:attrNameLst>
                                      </p:cBhvr>
                                      <p:to>
                                        <p:strVal val="visible"/>
                                      </p:to>
                                    </p:set>
                                  </p:childTnLst>
                                </p:cTn>
                              </p:par>
                            </p:childTnLst>
                          </p:cTn>
                        </p:par>
                        <p:par>
                          <p:cTn id="157" fill="hold">
                            <p:stCondLst>
                              <p:cond delay="0"/>
                            </p:stCondLst>
                            <p:childTnLst>
                              <p:par>
                                <p:cTn id="158" presetID="1" presetClass="entr" presetSubtype="0" fill="hold" nodeType="afterEffect">
                                  <p:stCondLst>
                                    <p:cond delay="300"/>
                                  </p:stCondLst>
                                  <p:childTnLst>
                                    <p:set>
                                      <p:cBhvr>
                                        <p:cTn id="159" dur="1" fill="hold">
                                          <p:stCondLst>
                                            <p:cond delay="0"/>
                                          </p:stCondLst>
                                        </p:cTn>
                                        <p:tgtEl>
                                          <p:spTgt spid="74"/>
                                        </p:tgtEl>
                                        <p:attrNameLst>
                                          <p:attrName>style.visibility</p:attrName>
                                        </p:attrNameLst>
                                      </p:cBhvr>
                                      <p:to>
                                        <p:strVal val="visible"/>
                                      </p:to>
                                    </p:set>
                                  </p:childTnLst>
                                </p:cTn>
                              </p:par>
                            </p:childTnLst>
                          </p:cTn>
                        </p:par>
                        <p:par>
                          <p:cTn id="160" fill="hold">
                            <p:stCondLst>
                              <p:cond delay="300"/>
                            </p:stCondLst>
                            <p:childTnLst>
                              <p:par>
                                <p:cTn id="161" presetID="1" presetClass="entr" presetSubtype="0" fill="hold" nodeType="afterEffect">
                                  <p:stCondLst>
                                    <p:cond delay="300"/>
                                  </p:stCondLst>
                                  <p:childTnLst>
                                    <p:set>
                                      <p:cBhvr>
                                        <p:cTn id="162" dur="1" fill="hold">
                                          <p:stCondLst>
                                            <p:cond delay="0"/>
                                          </p:stCondLst>
                                        </p:cTn>
                                        <p:tgtEl>
                                          <p:spTgt spid="73"/>
                                        </p:tgtEl>
                                        <p:attrNameLst>
                                          <p:attrName>style.visibility</p:attrName>
                                        </p:attrNameLst>
                                      </p:cBhvr>
                                      <p:to>
                                        <p:strVal val="visible"/>
                                      </p:to>
                                    </p:set>
                                  </p:childTnLst>
                                </p:cTn>
                              </p:par>
                            </p:childTnLst>
                          </p:cTn>
                        </p:par>
                        <p:par>
                          <p:cTn id="163" fill="hold">
                            <p:stCondLst>
                              <p:cond delay="600"/>
                            </p:stCondLst>
                            <p:childTnLst>
                              <p:par>
                                <p:cTn id="164" presetID="1" presetClass="entr" presetSubtype="0" fill="hold" nodeType="afterEffect">
                                  <p:stCondLst>
                                    <p:cond delay="300"/>
                                  </p:stCondLst>
                                  <p:childTnLst>
                                    <p:set>
                                      <p:cBhvr>
                                        <p:cTn id="165" dur="1" fill="hold">
                                          <p:stCondLst>
                                            <p:cond delay="0"/>
                                          </p:stCondLst>
                                        </p:cTn>
                                        <p:tgtEl>
                                          <p:spTgt spid="72"/>
                                        </p:tgtEl>
                                        <p:attrNameLst>
                                          <p:attrName>style.visibility</p:attrName>
                                        </p:attrNameLst>
                                      </p:cBhvr>
                                      <p:to>
                                        <p:strVal val="visible"/>
                                      </p:to>
                                    </p:set>
                                  </p:childTnLst>
                                </p:cTn>
                              </p:par>
                            </p:childTnLst>
                          </p:cTn>
                        </p:par>
                        <p:par>
                          <p:cTn id="166" fill="hold">
                            <p:stCondLst>
                              <p:cond delay="900"/>
                            </p:stCondLst>
                            <p:childTnLst>
                              <p:par>
                                <p:cTn id="167" presetID="1" presetClass="entr" presetSubtype="0" fill="hold" nodeType="afterEffect">
                                  <p:stCondLst>
                                    <p:cond delay="300"/>
                                  </p:stCondLst>
                                  <p:childTnLst>
                                    <p:set>
                                      <p:cBhvr>
                                        <p:cTn id="168" dur="1" fill="hold">
                                          <p:stCondLst>
                                            <p:cond delay="0"/>
                                          </p:stCondLst>
                                        </p:cTn>
                                        <p:tgtEl>
                                          <p:spTgt spid="71"/>
                                        </p:tgtEl>
                                        <p:attrNameLst>
                                          <p:attrName>style.visibility</p:attrName>
                                        </p:attrNameLst>
                                      </p:cBhvr>
                                      <p:to>
                                        <p:strVal val="visible"/>
                                      </p:to>
                                    </p:set>
                                  </p:childTnLst>
                                </p:cTn>
                              </p:par>
                            </p:childTnLst>
                          </p:cTn>
                        </p:par>
                        <p:par>
                          <p:cTn id="169" fill="hold">
                            <p:stCondLst>
                              <p:cond delay="1200"/>
                            </p:stCondLst>
                            <p:childTnLst>
                              <p:par>
                                <p:cTn id="170" presetID="1" presetClass="entr" presetSubtype="0" fill="hold" nodeType="afterEffect">
                                  <p:stCondLst>
                                    <p:cond delay="300"/>
                                  </p:stCondLst>
                                  <p:childTnLst>
                                    <p:set>
                                      <p:cBhvr>
                                        <p:cTn id="171" dur="1" fill="hold">
                                          <p:stCondLst>
                                            <p:cond delay="0"/>
                                          </p:stCondLst>
                                        </p:cTn>
                                        <p:tgtEl>
                                          <p:spTgt spid="70"/>
                                        </p:tgtEl>
                                        <p:attrNameLst>
                                          <p:attrName>style.visibility</p:attrName>
                                        </p:attrNameLst>
                                      </p:cBhvr>
                                      <p:to>
                                        <p:strVal val="visible"/>
                                      </p:to>
                                    </p:set>
                                  </p:childTnLst>
                                </p:cTn>
                              </p:par>
                            </p:childTnLst>
                          </p:cTn>
                        </p:par>
                        <p:par>
                          <p:cTn id="172" fill="hold">
                            <p:stCondLst>
                              <p:cond delay="1500"/>
                            </p:stCondLst>
                            <p:childTnLst>
                              <p:par>
                                <p:cTn id="173" presetID="1" presetClass="entr" presetSubtype="0" fill="hold" grpId="0" nodeType="afterEffect">
                                  <p:stCondLst>
                                    <p:cond delay="300"/>
                                  </p:stCondLst>
                                  <p:childTnLst>
                                    <p:set>
                                      <p:cBhvr>
                                        <p:cTn id="174" dur="1" fill="hold">
                                          <p:stCondLst>
                                            <p:cond delay="0"/>
                                          </p:stCondLst>
                                        </p:cTn>
                                        <p:tgtEl>
                                          <p:spTgt spid="77"/>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childTnLst>
                                    <p:set>
                                      <p:cBhvr>
                                        <p:cTn id="178" dur="1" fill="hold">
                                          <p:stCondLst>
                                            <p:cond delay="0"/>
                                          </p:stCondLst>
                                        </p:cTn>
                                        <p:tgtEl>
                                          <p:spTgt spid="69"/>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75"/>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74"/>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73"/>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72"/>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71"/>
                                        </p:tgtEl>
                                        <p:attrNameLst>
                                          <p:attrName>style.visibility</p:attrName>
                                        </p:attrNameLst>
                                      </p:cBhvr>
                                      <p:to>
                                        <p:strVal val="hidden"/>
                                      </p:to>
                                    </p:set>
                                  </p:childTnLst>
                                </p:cTn>
                              </p:par>
                              <p:par>
                                <p:cTn id="189" presetID="1" presetClass="exit" presetSubtype="0" fill="hold" grpId="1" nodeType="withEffect">
                                  <p:stCondLst>
                                    <p:cond delay="0"/>
                                  </p:stCondLst>
                                  <p:childTnLst>
                                    <p:set>
                                      <p:cBhvr>
                                        <p:cTn id="190" dur="1" fill="hold">
                                          <p:stCondLst>
                                            <p:cond delay="0"/>
                                          </p:stCondLst>
                                        </p:cTn>
                                        <p:tgtEl>
                                          <p:spTgt spid="4"/>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70"/>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77"/>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8"/>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87"/>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6"/>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94"/>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6" grpId="0"/>
      <p:bldP spid="36" grpId="0"/>
      <p:bldP spid="40" grpId="0"/>
      <p:bldP spid="11" grpId="0" animBg="1"/>
      <p:bldP spid="29" grpId="0" animBg="1"/>
      <p:bldP spid="30" grpId="0" animBg="1"/>
      <p:bldP spid="31" grpId="0" animBg="1"/>
      <p:bldP spid="35" grpId="0" animBg="1"/>
      <p:bldP spid="38" grpId="0" animBg="1"/>
      <p:bldP spid="39" grpId="0" animBg="1"/>
      <p:bldP spid="42" grpId="0" animBg="1"/>
      <p:bldP spid="50" grpId="0"/>
      <p:bldP spid="51" grpId="0" animBg="1"/>
      <p:bldP spid="52" grpId="0" animBg="1"/>
      <p:bldP spid="53" grpId="0" animBg="1"/>
      <p:bldP spid="55" grpId="0" animBg="1"/>
      <p:bldP spid="56" grpId="0"/>
      <p:bldP spid="87" grpId="0" animBg="1"/>
      <p:bldP spid="88" grpId="0" animBg="1"/>
      <p:bldP spid="69" grpId="0" animBg="1"/>
      <p:bldP spid="69" grpId="1" animBg="1"/>
      <p:bldP spid="75" grpId="0"/>
      <p:bldP spid="75" grpId="1"/>
      <p:bldP spid="77" grpId="0"/>
      <p:bldP spid="77" grpId="1"/>
      <p:bldP spid="4" grpId="0"/>
      <p:bldP spid="4" grpId="1"/>
      <p:bldP spid="68" grpId="0" animBg="1"/>
      <p:bldP spid="68" grpId="1" animBg="1"/>
      <p:bldP spid="78" grpId="0" animBg="1"/>
      <p:bldP spid="78" grpId="1" animBg="1"/>
      <p:bldP spid="7" grpId="0"/>
      <p:bldP spid="7" grpId="1"/>
      <p:bldP spid="85" grpId="0"/>
      <p:bldP spid="85" grpId="1"/>
      <p:bldP spid="86" grpId="0" animBg="1"/>
      <p:bldP spid="86" grpId="1" animBg="1"/>
      <p:bldP spid="91" grpId="0"/>
      <p:bldP spid="91" grpId="1"/>
      <p:bldP spid="92" grpId="0" animBg="1"/>
      <p:bldP spid="92" grpId="1" animBg="1"/>
      <p:bldP spid="93" grpId="0"/>
      <p:bldP spid="93" grpId="1"/>
      <p:bldP spid="94" grpId="0" animBg="1"/>
      <p:bldP spid="95"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sp>
        <p:nvSpPr>
          <p:cNvPr id="3" name="Content Placeholder 2"/>
          <p:cNvSpPr>
            <a:spLocks noGrp="1"/>
          </p:cNvSpPr>
          <p:nvPr>
            <p:ph idx="1"/>
          </p:nvPr>
        </p:nvSpPr>
        <p:spPr/>
        <p:txBody>
          <a:bodyPr/>
          <a:lstStyle/>
          <a:p>
            <a:r>
              <a:rPr lang="en-US" dirty="0" smtClean="0"/>
              <a:t>We use the estimated      to filter new test scenes</a:t>
            </a:r>
            <a:endParaRPr lang="en-US" dirty="0"/>
          </a:p>
        </p:txBody>
      </p:sp>
      <p:sp>
        <p:nvSpPr>
          <p:cNvPr id="60" name="Right Arrow 59"/>
          <p:cNvSpPr/>
          <p:nvPr/>
        </p:nvSpPr>
        <p:spPr bwMode="auto">
          <a:xfrm>
            <a:off x="4738133" y="3899069"/>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grpSp>
        <p:nvGrpSpPr>
          <p:cNvPr id="61" name="Group 60"/>
          <p:cNvGrpSpPr/>
          <p:nvPr/>
        </p:nvGrpSpPr>
        <p:grpSpPr>
          <a:xfrm>
            <a:off x="2138105" y="3562969"/>
            <a:ext cx="731520" cy="731520"/>
            <a:chOff x="1744375" y="1802685"/>
            <a:chExt cx="731520" cy="731520"/>
          </a:xfrm>
        </p:grpSpPr>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375" y="1802685"/>
              <a:ext cx="457200" cy="457200"/>
            </a:xfrm>
            <a:prstGeom prst="rect">
              <a:avLst/>
            </a:prstGeom>
            <a:ln>
              <a:solidFill>
                <a:srgbClr val="F04646"/>
              </a:solidFill>
            </a:ln>
            <a:scene3d>
              <a:camera prst="orthographicFront">
                <a:rot lat="1800000" lon="19799988" rev="0"/>
              </a:camera>
              <a:lightRig rig="threePt" dir="t"/>
            </a:scene3d>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095" y="1848405"/>
              <a:ext cx="457200" cy="457200"/>
            </a:xfrm>
            <a:prstGeom prst="rect">
              <a:avLst/>
            </a:prstGeom>
            <a:ln>
              <a:solidFill>
                <a:srgbClr val="F04646"/>
              </a:solidFill>
            </a:ln>
            <a:scene3d>
              <a:camera prst="orthographicFront">
                <a:rot lat="1800000" lon="19799988" rev="0"/>
              </a:camera>
              <a:lightRig rig="threePt" dir="t"/>
            </a:scene3d>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815" y="1894125"/>
              <a:ext cx="457200" cy="457200"/>
            </a:xfrm>
            <a:prstGeom prst="rect">
              <a:avLst/>
            </a:prstGeom>
            <a:ln>
              <a:solidFill>
                <a:srgbClr val="F04646"/>
              </a:solidFill>
            </a:ln>
            <a:scene3d>
              <a:camera prst="orthographicFront">
                <a:rot lat="1800000" lon="19799988" rev="0"/>
              </a:camera>
              <a:lightRig rig="threePt" dir="t"/>
            </a:scene3d>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1535" y="1939845"/>
              <a:ext cx="457200" cy="457200"/>
            </a:xfrm>
            <a:prstGeom prst="rect">
              <a:avLst/>
            </a:prstGeom>
            <a:ln>
              <a:solidFill>
                <a:srgbClr val="F04646"/>
              </a:solidFill>
            </a:ln>
            <a:scene3d>
              <a:camera prst="orthographicFront">
                <a:rot lat="1800000" lon="19799988" rev="0"/>
              </a:camera>
              <a:lightRig rig="threePt" dir="t"/>
            </a:scene3d>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255" y="1985565"/>
              <a:ext cx="457200" cy="457200"/>
            </a:xfrm>
            <a:prstGeom prst="rect">
              <a:avLst/>
            </a:prstGeom>
            <a:ln>
              <a:solidFill>
                <a:srgbClr val="F04646"/>
              </a:solidFill>
            </a:ln>
            <a:scene3d>
              <a:camera prst="orthographicFront">
                <a:rot lat="1800000" lon="19799988" rev="0"/>
              </a:camera>
              <a:lightRig rig="threePt" dir="t"/>
            </a:scene3d>
          </p:spPr>
        </p:pic>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2975" y="2031285"/>
              <a:ext cx="457200" cy="457200"/>
            </a:xfrm>
            <a:prstGeom prst="rect">
              <a:avLst/>
            </a:prstGeom>
            <a:ln>
              <a:solidFill>
                <a:srgbClr val="F04646"/>
              </a:solidFill>
            </a:ln>
            <a:scene3d>
              <a:camera prst="orthographicFront">
                <a:rot lat="1800000" lon="19799988" rev="0"/>
              </a:camera>
              <a:lightRig rig="threePt" dir="t"/>
            </a:scene3d>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8695" y="2077005"/>
              <a:ext cx="457200" cy="457200"/>
            </a:xfrm>
            <a:prstGeom prst="rect">
              <a:avLst/>
            </a:prstGeom>
            <a:ln>
              <a:solidFill>
                <a:srgbClr val="F04646"/>
              </a:solidFill>
            </a:ln>
            <a:scene3d>
              <a:camera prst="orthographicFront">
                <a:rot lat="1800000" lon="19799988" rev="0"/>
              </a:camera>
              <a:lightRig rig="threePt" dir="t"/>
            </a:scene3d>
          </p:spPr>
        </p:pic>
      </p:grpSp>
      <p:sp>
        <p:nvSpPr>
          <p:cNvPr id="69" name="TextBox 68"/>
          <p:cNvSpPr txBox="1"/>
          <p:nvPr/>
        </p:nvSpPr>
        <p:spPr>
          <a:xfrm>
            <a:off x="3032064" y="3682064"/>
            <a:ext cx="1558439" cy="584775"/>
          </a:xfrm>
          <a:prstGeom prst="rect">
            <a:avLst/>
          </a:prstGeom>
          <a:noFill/>
        </p:spPr>
        <p:txBody>
          <a:bodyPr wrap="none" rtlCol="0">
            <a:spAutoFit/>
          </a:bodyPr>
          <a:lstStyle/>
          <a:p>
            <a:pPr algn="ctr"/>
            <a:r>
              <a:rPr lang="en-US" sz="1600" dirty="0"/>
              <a:t>l</a:t>
            </a:r>
            <a:r>
              <a:rPr lang="en-US" sz="1600" dirty="0" smtClean="0"/>
              <a:t>ocal primary</a:t>
            </a:r>
          </a:p>
          <a:p>
            <a:pPr algn="ctr"/>
            <a:r>
              <a:rPr lang="en-US" sz="1600" dirty="0" smtClean="0"/>
              <a:t>features         </a:t>
            </a:r>
            <a:endParaRPr lang="en-US" sz="1600" dirty="0"/>
          </a:p>
        </p:txBody>
      </p:sp>
      <p:sp>
        <p:nvSpPr>
          <p:cNvPr id="71" name="TextBox 70"/>
          <p:cNvSpPr txBox="1"/>
          <p:nvPr/>
        </p:nvSpPr>
        <p:spPr>
          <a:xfrm>
            <a:off x="1867832" y="2625653"/>
            <a:ext cx="1271503" cy="584775"/>
          </a:xfrm>
          <a:prstGeom prst="rect">
            <a:avLst/>
          </a:prstGeom>
          <a:noFill/>
        </p:spPr>
        <p:txBody>
          <a:bodyPr wrap="none" rtlCol="0">
            <a:spAutoFit/>
          </a:bodyPr>
          <a:lstStyle/>
          <a:p>
            <a:pPr algn="ctr"/>
            <a:r>
              <a:rPr lang="en-US" sz="1600" dirty="0"/>
              <a:t>s</a:t>
            </a:r>
            <a:r>
              <a:rPr lang="en-US" sz="1600" dirty="0" smtClean="0"/>
              <a:t>econdary</a:t>
            </a:r>
          </a:p>
          <a:p>
            <a:pPr algn="ctr"/>
            <a:r>
              <a:rPr lang="en-US" sz="1600" dirty="0"/>
              <a:t>f</a:t>
            </a:r>
            <a:r>
              <a:rPr lang="en-US" sz="1600" dirty="0" smtClean="0"/>
              <a:t>eatures     </a:t>
            </a:r>
            <a:endParaRPr lang="en-US" sz="1600" dirty="0"/>
          </a:p>
        </p:txBody>
      </p:sp>
      <p:sp>
        <p:nvSpPr>
          <p:cNvPr id="73" name="Right Arrow 72"/>
          <p:cNvSpPr/>
          <p:nvPr/>
        </p:nvSpPr>
        <p:spPr bwMode="auto">
          <a:xfrm>
            <a:off x="4109995" y="2875041"/>
            <a:ext cx="252670"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4" name="Right Arrow 73"/>
          <p:cNvSpPr/>
          <p:nvPr/>
        </p:nvSpPr>
        <p:spPr bwMode="auto">
          <a:xfrm>
            <a:off x="3197876" y="2871231"/>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6" name="Rectangle 75"/>
          <p:cNvSpPr/>
          <p:nvPr/>
        </p:nvSpPr>
        <p:spPr bwMode="auto">
          <a:xfrm>
            <a:off x="5112901" y="2794188"/>
            <a:ext cx="1182875" cy="1408861"/>
          </a:xfrm>
          <a:prstGeom prst="rect">
            <a:avLst/>
          </a:prstGeom>
          <a:noFill/>
          <a:ln w="508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7" name="TextBox 76"/>
          <p:cNvSpPr txBox="1"/>
          <p:nvPr/>
        </p:nvSpPr>
        <p:spPr>
          <a:xfrm>
            <a:off x="5225450" y="3209738"/>
            <a:ext cx="949299" cy="400110"/>
          </a:xfrm>
          <a:prstGeom prst="rect">
            <a:avLst/>
          </a:prstGeom>
          <a:noFill/>
        </p:spPr>
        <p:txBody>
          <a:bodyPr wrap="none" rtlCol="0">
            <a:spAutoFit/>
          </a:bodyPr>
          <a:lstStyle/>
          <a:p>
            <a:pPr algn="ctr"/>
            <a:r>
              <a:rPr lang="en-US" sz="2000" dirty="0" smtClean="0"/>
              <a:t>filter   </a:t>
            </a:r>
            <a:endParaRPr lang="en-US" sz="2000" dirty="0"/>
          </a:p>
        </p:txBody>
      </p:sp>
      <p:sp>
        <p:nvSpPr>
          <p:cNvPr id="79" name="Right Arrow 78"/>
          <p:cNvSpPr/>
          <p:nvPr/>
        </p:nvSpPr>
        <p:spPr bwMode="auto">
          <a:xfrm>
            <a:off x="6432706" y="3335697"/>
            <a:ext cx="294713"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80" name="Rectangle 79"/>
          <p:cNvSpPr/>
          <p:nvPr/>
        </p:nvSpPr>
        <p:spPr bwMode="auto">
          <a:xfrm>
            <a:off x="6917142" y="3315575"/>
            <a:ext cx="299186" cy="299186"/>
          </a:xfrm>
          <a:prstGeom prst="rect">
            <a:avLst/>
          </a:prstGeom>
          <a:solidFill>
            <a:srgbClr val="707A8D"/>
          </a:solidFill>
          <a:ln w="25400" cap="flat" cmpd="sng" algn="ctr">
            <a:solidFill>
              <a:srgbClr val="F0464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81" name="TextBox 80"/>
          <p:cNvSpPr txBox="1"/>
          <p:nvPr/>
        </p:nvSpPr>
        <p:spPr>
          <a:xfrm>
            <a:off x="6670242" y="3686263"/>
            <a:ext cx="870752" cy="584775"/>
          </a:xfrm>
          <a:prstGeom prst="rect">
            <a:avLst/>
          </a:prstGeom>
          <a:noFill/>
        </p:spPr>
        <p:txBody>
          <a:bodyPr wrap="none" rtlCol="0">
            <a:spAutoFit/>
          </a:bodyPr>
          <a:lstStyle/>
          <a:p>
            <a:pPr algn="ctr"/>
            <a:r>
              <a:rPr lang="en-US" sz="1600" dirty="0"/>
              <a:t>f</a:t>
            </a:r>
            <a:r>
              <a:rPr lang="en-US" sz="1600" dirty="0" smtClean="0"/>
              <a:t>iltered</a:t>
            </a:r>
          </a:p>
          <a:p>
            <a:pPr algn="ctr"/>
            <a:r>
              <a:rPr lang="en-US" sz="1600" dirty="0" smtClean="0"/>
              <a:t>pixel   </a:t>
            </a:r>
            <a:endParaRPr lang="en-US" sz="1600" dirty="0"/>
          </a:p>
        </p:txBody>
      </p:sp>
      <p:sp>
        <p:nvSpPr>
          <p:cNvPr id="83" name="Right Arrow 82"/>
          <p:cNvSpPr/>
          <p:nvPr/>
        </p:nvSpPr>
        <p:spPr bwMode="auto">
          <a:xfrm>
            <a:off x="4758881" y="2883349"/>
            <a:ext cx="252670"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84" name="Picture 8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085" y="2518260"/>
            <a:ext cx="914399" cy="1371600"/>
          </a:xfrm>
          <a:prstGeom prst="rect">
            <a:avLst/>
          </a:prstGeom>
          <a:ln>
            <a:solidFill>
              <a:schemeClr val="tx1"/>
            </a:solidFill>
          </a:ln>
          <a:scene3d>
            <a:camera prst="orthographicFront">
              <a:rot lat="1800000" lon="19799989" rev="0"/>
            </a:camera>
            <a:lightRig rig="threePt" dir="t"/>
          </a:scene3d>
        </p:spPr>
      </p:pic>
      <p:pic>
        <p:nvPicPr>
          <p:cNvPr id="85" name="Picture 8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653" y="2583282"/>
            <a:ext cx="914399" cy="1371600"/>
          </a:xfrm>
          <a:prstGeom prst="rect">
            <a:avLst/>
          </a:prstGeom>
          <a:ln>
            <a:solidFill>
              <a:schemeClr val="tx1"/>
            </a:solidFill>
          </a:ln>
          <a:scene3d>
            <a:camera prst="orthographicFront">
              <a:rot lat="1800000" lon="19799989" rev="0"/>
            </a:camera>
            <a:lightRig rig="threePt" dir="t"/>
          </a:scene3d>
        </p:spPr>
      </p:pic>
      <p:pic>
        <p:nvPicPr>
          <p:cNvPr id="86" name="Picture 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7221" y="2648304"/>
            <a:ext cx="914399" cy="1371600"/>
          </a:xfrm>
          <a:prstGeom prst="rect">
            <a:avLst/>
          </a:prstGeom>
          <a:ln>
            <a:solidFill>
              <a:schemeClr val="tx1"/>
            </a:solidFill>
          </a:ln>
          <a:scene3d>
            <a:camera prst="orthographicFront">
              <a:rot lat="1800000" lon="19799989" rev="0"/>
            </a:camera>
            <a:lightRig rig="threePt" dir="t"/>
          </a:scene3d>
        </p:spPr>
      </p:pic>
      <p:pic>
        <p:nvPicPr>
          <p:cNvPr id="87" name="Picture 8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1991" y="2713326"/>
            <a:ext cx="914399" cy="1371600"/>
          </a:xfrm>
          <a:prstGeom prst="rect">
            <a:avLst/>
          </a:prstGeom>
          <a:ln>
            <a:solidFill>
              <a:schemeClr val="tx1"/>
            </a:solidFill>
          </a:ln>
          <a:scene3d>
            <a:camera prst="orthographicFront">
              <a:rot lat="1800000" lon="19799989" rev="0"/>
            </a:camera>
            <a:lightRig rig="threePt" dir="t"/>
          </a:scene3d>
        </p:spPr>
      </p:pic>
      <p:pic>
        <p:nvPicPr>
          <p:cNvPr id="88" name="Picture 8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5237" y="2776572"/>
            <a:ext cx="914399" cy="1371600"/>
          </a:xfrm>
          <a:prstGeom prst="rect">
            <a:avLst/>
          </a:prstGeom>
          <a:ln>
            <a:solidFill>
              <a:schemeClr val="tx1"/>
            </a:solidFill>
          </a:ln>
          <a:scene3d>
            <a:camera prst="orthographicFront">
              <a:rot lat="1800000" lon="19799989" rev="0"/>
            </a:camera>
            <a:lightRig rig="threePt" dir="t"/>
          </a:scene3d>
        </p:spPr>
      </p:pic>
      <p:pic>
        <p:nvPicPr>
          <p:cNvPr id="89" name="Picture 8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0007" y="2841342"/>
            <a:ext cx="914400" cy="1371600"/>
          </a:xfrm>
          <a:prstGeom prst="rect">
            <a:avLst/>
          </a:prstGeom>
          <a:ln>
            <a:solidFill>
              <a:schemeClr val="tx1"/>
            </a:solidFill>
          </a:ln>
          <a:scene3d>
            <a:camera prst="orthographicFront">
              <a:rot lat="1800000" lon="19799989" rev="0"/>
            </a:camera>
            <a:lightRig rig="threePt" dir="t"/>
          </a:scene3d>
        </p:spPr>
      </p:pic>
      <p:pic>
        <p:nvPicPr>
          <p:cNvPr id="90" name="Picture 8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4777" y="2906112"/>
            <a:ext cx="914399" cy="1371600"/>
          </a:xfrm>
          <a:prstGeom prst="rect">
            <a:avLst/>
          </a:prstGeom>
          <a:ln>
            <a:solidFill>
              <a:schemeClr val="tx1"/>
            </a:solidFill>
          </a:ln>
          <a:scene3d>
            <a:camera prst="orthographicFront">
              <a:rot lat="1800000" lon="19799989" rev="0"/>
            </a:camera>
            <a:lightRig rig="threePt" dir="t"/>
          </a:scene3d>
        </p:spPr>
      </p:pic>
      <p:sp>
        <p:nvSpPr>
          <p:cNvPr id="91" name="TextBox 90"/>
          <p:cNvSpPr txBox="1"/>
          <p:nvPr/>
        </p:nvSpPr>
        <p:spPr>
          <a:xfrm>
            <a:off x="269171" y="4415635"/>
            <a:ext cx="1576073" cy="584775"/>
          </a:xfrm>
          <a:prstGeom prst="rect">
            <a:avLst/>
          </a:prstGeom>
          <a:noFill/>
        </p:spPr>
        <p:txBody>
          <a:bodyPr wrap="none" rtlCol="0">
            <a:spAutoFit/>
          </a:bodyPr>
          <a:lstStyle/>
          <a:p>
            <a:pPr algn="ctr"/>
            <a:r>
              <a:rPr lang="en-US" sz="1600" dirty="0"/>
              <a:t>s</a:t>
            </a:r>
            <a:r>
              <a:rPr lang="en-US" sz="1600" dirty="0" smtClean="0"/>
              <a:t>cene primary</a:t>
            </a:r>
          </a:p>
          <a:p>
            <a:pPr algn="ctr"/>
            <a:r>
              <a:rPr lang="en-US" sz="1600" dirty="0" smtClean="0"/>
              <a:t>features</a:t>
            </a:r>
            <a:endParaRPr lang="en-US" sz="1600" dirty="0"/>
          </a:p>
        </p:txBody>
      </p:sp>
      <p:sp>
        <p:nvSpPr>
          <p:cNvPr id="92" name="Rectangle 91"/>
          <p:cNvSpPr/>
          <p:nvPr/>
        </p:nvSpPr>
        <p:spPr bwMode="auto">
          <a:xfrm>
            <a:off x="951690" y="3541318"/>
            <a:ext cx="222128" cy="222128"/>
          </a:xfrm>
          <a:prstGeom prst="rect">
            <a:avLst/>
          </a:prstGeom>
          <a:noFill/>
          <a:ln w="25400" cap="flat" cmpd="sng" algn="ctr">
            <a:solidFill>
              <a:srgbClr val="F04646"/>
            </a:solidFill>
            <a:prstDash val="solid"/>
            <a:round/>
            <a:headEnd type="none" w="med" len="med"/>
            <a:tailEnd type="none" w="med" len="med"/>
          </a:ln>
          <a:effectLst/>
          <a:scene3d>
            <a:camera prst="orthographicFront">
              <a:rot lat="1800000" lon="19799991"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94" name="Right Arrow 93"/>
          <p:cNvSpPr/>
          <p:nvPr/>
        </p:nvSpPr>
        <p:spPr bwMode="auto">
          <a:xfrm rot="540000">
            <a:off x="1198802" y="3626978"/>
            <a:ext cx="900063" cy="161335"/>
          </a:xfrm>
          <a:prstGeom prst="rightArrow">
            <a:avLst/>
          </a:prstGeom>
          <a:solidFill>
            <a:srgbClr val="F04646"/>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100" name="Picture 9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26617" y="2798321"/>
            <a:ext cx="914399" cy="1371600"/>
          </a:xfrm>
          <a:prstGeom prst="rect">
            <a:avLst/>
          </a:prstGeom>
          <a:ln>
            <a:solidFill>
              <a:schemeClr val="tx1"/>
            </a:solidFill>
          </a:ln>
        </p:spPr>
      </p:pic>
      <p:cxnSp>
        <p:nvCxnSpPr>
          <p:cNvPr id="101" name="Straight Connector 100"/>
          <p:cNvCxnSpPr/>
          <p:nvPr/>
        </p:nvCxnSpPr>
        <p:spPr bwMode="auto">
          <a:xfrm>
            <a:off x="7216775" y="3315238"/>
            <a:ext cx="1177131" cy="230981"/>
          </a:xfrm>
          <a:prstGeom prst="line">
            <a:avLst/>
          </a:prstGeom>
          <a:solidFill>
            <a:schemeClr val="tx2"/>
          </a:solidFill>
          <a:ln w="25400" cap="flat" cmpd="sng" algn="ctr">
            <a:solidFill>
              <a:srgbClr val="F04646"/>
            </a:solidFill>
            <a:prstDash val="solid"/>
            <a:round/>
            <a:headEnd type="none" w="med" len="med"/>
            <a:tailEnd type="none" w="med" len="med"/>
          </a:ln>
          <a:effectLst/>
        </p:spPr>
      </p:cxnSp>
      <p:cxnSp>
        <p:nvCxnSpPr>
          <p:cNvPr id="102" name="Straight Connector 101"/>
          <p:cNvCxnSpPr/>
          <p:nvPr/>
        </p:nvCxnSpPr>
        <p:spPr bwMode="auto">
          <a:xfrm flipV="1">
            <a:off x="7216328" y="3548601"/>
            <a:ext cx="1179960" cy="62827"/>
          </a:xfrm>
          <a:prstGeom prst="line">
            <a:avLst/>
          </a:prstGeom>
          <a:solidFill>
            <a:schemeClr val="tx2"/>
          </a:solidFill>
          <a:ln w="25400" cap="flat" cmpd="sng" algn="ctr">
            <a:solidFill>
              <a:srgbClr val="F04646"/>
            </a:solidFill>
            <a:prstDash val="solid"/>
            <a:round/>
            <a:headEnd type="none" w="med" len="med"/>
            <a:tailEnd type="none" w="med" len="med"/>
          </a:ln>
          <a:effectLst/>
        </p:spPr>
      </p:cxnSp>
      <p:sp>
        <p:nvSpPr>
          <p:cNvPr id="53" name="Right Arrow 52"/>
          <p:cNvSpPr/>
          <p:nvPr/>
        </p:nvSpPr>
        <p:spPr bwMode="auto">
          <a:xfrm rot="16200000">
            <a:off x="2373307" y="3219026"/>
            <a:ext cx="27341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sp>
        <p:nvSpPr>
          <p:cNvPr id="70" name="Rectangle 69"/>
          <p:cNvSpPr/>
          <p:nvPr/>
        </p:nvSpPr>
        <p:spPr bwMode="auto">
          <a:xfrm>
            <a:off x="3530267" y="2698557"/>
            <a:ext cx="483537" cy="517123"/>
          </a:xfrm>
          <a:prstGeom prst="rect">
            <a:avLst/>
          </a:prstGeom>
          <a:noFill/>
          <a:ln w="254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smtClean="0">
              <a:ln>
                <a:noFill/>
              </a:ln>
              <a:solidFill>
                <a:schemeClr val="tx1"/>
              </a:solidFill>
              <a:effectLst/>
              <a:latin typeface="Arial" charset="0"/>
            </a:endParaRPr>
          </a:p>
        </p:txBody>
      </p:sp>
      <p:pic>
        <p:nvPicPr>
          <p:cNvPr id="46" name="Picture 45"/>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826490" y="2940106"/>
            <a:ext cx="284750" cy="245747"/>
          </a:xfrm>
          <a:prstGeom prst="rect">
            <a:avLst/>
          </a:prstGeom>
        </p:spPr>
      </p:pic>
      <p:pic>
        <p:nvPicPr>
          <p:cNvPr id="47" name="Picture 46"/>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4428327" y="2787681"/>
            <a:ext cx="284584" cy="369727"/>
          </a:xfrm>
          <a:prstGeom prst="rect">
            <a:avLst/>
          </a:prstGeom>
        </p:spPr>
      </p:pic>
      <p:pic>
        <p:nvPicPr>
          <p:cNvPr id="48" name="Picture 47"/>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4058119" y="3940941"/>
            <a:ext cx="526145" cy="285206"/>
          </a:xfrm>
          <a:prstGeom prst="rect">
            <a:avLst/>
          </a:prstGeom>
        </p:spPr>
      </p:pic>
      <p:pic>
        <p:nvPicPr>
          <p:cNvPr id="49" name="Picture 48"/>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5902744" y="3225489"/>
            <a:ext cx="202668" cy="365760"/>
          </a:xfrm>
          <a:prstGeom prst="rect">
            <a:avLst/>
          </a:prstGeom>
        </p:spPr>
      </p:pic>
      <p:pic>
        <p:nvPicPr>
          <p:cNvPr id="50" name="Picture 49"/>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7267840" y="3965444"/>
            <a:ext cx="249031" cy="283326"/>
          </a:xfrm>
          <a:prstGeom prst="rect">
            <a:avLst/>
          </a:prstGeom>
        </p:spPr>
      </p:pic>
      <p:pic>
        <p:nvPicPr>
          <p:cNvPr id="51" name="Picture 50"/>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626369" y="2730897"/>
            <a:ext cx="336031" cy="420693"/>
          </a:xfrm>
          <a:prstGeom prst="rect">
            <a:avLst/>
          </a:prstGeom>
        </p:spPr>
      </p:pic>
      <p:pic>
        <p:nvPicPr>
          <p:cNvPr id="44" name="Picture 43"/>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4722230" y="999506"/>
            <a:ext cx="417995" cy="590707"/>
          </a:xfrm>
          <a:prstGeom prst="rect">
            <a:avLst/>
          </a:prstGeom>
        </p:spPr>
      </p:pic>
    </p:spTree>
    <p:extLst>
      <p:ext uri="{BB962C8B-B14F-4D97-AF65-F5344CB8AC3E}">
        <p14:creationId xmlns:p14="http://schemas.microsoft.com/office/powerpoint/2010/main" val="846929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0" grpId="0" animBg="1"/>
      <p:bldP spid="69" grpId="0"/>
      <p:bldP spid="71" grpId="0"/>
      <p:bldP spid="73" grpId="0" animBg="1"/>
      <p:bldP spid="74" grpId="0" animBg="1"/>
      <p:bldP spid="76" grpId="0" animBg="1"/>
      <p:bldP spid="77" grpId="0"/>
      <p:bldP spid="79" grpId="0" animBg="1"/>
      <p:bldP spid="80" grpId="0" animBg="1"/>
      <p:bldP spid="81" grpId="0"/>
      <p:bldP spid="83" grpId="0" animBg="1"/>
      <p:bldP spid="91" grpId="0"/>
      <p:bldP spid="92" grpId="0" animBg="1"/>
      <p:bldP spid="94" grpId="0" animBg="1"/>
      <p:bldP spid="53" grpId="0" animBg="1"/>
      <p:bldP spid="70" grpId="0" animBg="1"/>
    </p:bldLst>
  </p:timing>
</p:sld>
</file>

<file path=ppt/theme/theme1.xml><?xml version="1.0" encoding="utf-8"?>
<a:theme xmlns:a="http://schemas.openxmlformats.org/drawingml/2006/main" name="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Introduction</Template>
  <TotalTime>115127</TotalTime>
  <Pages>23</Pages>
  <Words>1130</Words>
  <Application>Microsoft Office PowerPoint</Application>
  <PresentationFormat>On-screen Show (4:3)</PresentationFormat>
  <Paragraphs>241</Paragraphs>
  <Slides>26</Slides>
  <Notes>7</Notes>
  <HiddenSlides>4</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Helvetica Neue</vt:lpstr>
      <vt:lpstr>Monotype Sorts</vt:lpstr>
      <vt:lpstr>Times New Roman</vt:lpstr>
      <vt:lpstr>Wingdings</vt:lpstr>
      <vt:lpstr>vis98</vt:lpstr>
      <vt:lpstr>PowerPoint Presentation</vt:lpstr>
      <vt:lpstr>Previous work</vt:lpstr>
      <vt:lpstr>Previous work</vt:lpstr>
      <vt:lpstr>Reflections on previous work</vt:lpstr>
      <vt:lpstr>Our high-level idea</vt:lpstr>
      <vt:lpstr>Our approach</vt:lpstr>
      <vt:lpstr>Training scenes</vt:lpstr>
      <vt:lpstr>Training</vt:lpstr>
      <vt:lpstr>Testing</vt:lpstr>
      <vt:lpstr>Benefits of our approach</vt:lpstr>
      <vt:lpstr>Learning system</vt:lpstr>
      <vt:lpstr>Results</vt:lpstr>
      <vt:lpstr>Kitchen (GI)</vt:lpstr>
      <vt:lpstr>Kitchen (GI)</vt:lpstr>
      <vt:lpstr>Kitchen (GI)</vt:lpstr>
      <vt:lpstr>Kitchen (GI)</vt:lpstr>
      <vt:lpstr>Animated sequences</vt:lpstr>
      <vt:lpstr>PowerPoint Presentation</vt:lpstr>
      <vt:lpstr>Input MC 8 spp - 80 sec/frame</vt:lpstr>
      <vt:lpstr>Our result 8 spp - 145 sec/frame</vt:lpstr>
      <vt:lpstr>PowerPoint Presentation</vt:lpstr>
      <vt:lpstr>Input MC 16 spp - 70 sec/frame</vt:lpstr>
      <vt:lpstr>Our result 16 spp - 135 sec/frame</vt:lpstr>
      <vt:lpstr>The papers</vt:lpstr>
      <vt:lpstr>Source code available!</vt:lpstr>
      <vt:lpstr>Acknowledgments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HDR Video talk</dc:title>
  <dc:creator>psen</dc:creator>
  <cp:lastModifiedBy>Nima Khademi</cp:lastModifiedBy>
  <cp:revision>4562</cp:revision>
  <cp:lastPrinted>1998-05-13T18:08:06Z</cp:lastPrinted>
  <dcterms:created xsi:type="dcterms:W3CDTF">1995-02-13T08:16:31Z</dcterms:created>
  <dcterms:modified xsi:type="dcterms:W3CDTF">2015-08-11T20:30:53Z</dcterms:modified>
</cp:coreProperties>
</file>